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eague Spartan" panose="020B0604020202020204" charset="0"/>
      <p:regular r:id="rId21"/>
    </p:embeddedFont>
    <p:embeddedFont>
      <p:font typeface="Muli Bold" panose="020B0604020202020204" charset="0"/>
      <p:regular r:id="rId22"/>
    </p:embeddedFont>
    <p:embeddedFont>
      <p:font typeface="Muli Bold Bold" panose="020B0604020202020204" charset="0"/>
      <p:regular r:id="rId23"/>
    </p:embeddedFont>
    <p:embeddedFont>
      <p:font typeface="Muli Extra Light" panose="020B0604020202020204" charset="0"/>
      <p:regular r:id="rId24"/>
    </p:embeddedFont>
    <p:embeddedFont>
      <p:font typeface="Open Sans Light Bold" panose="020B0604020202020204" charset="0"/>
      <p:regular r:id="rId25"/>
    </p:embeddedFont>
    <p:embeddedFont>
      <p:font typeface="Play" panose="020B0604020202020204" charset="0"/>
      <p:regular r:id="rId26"/>
    </p:embeddedFont>
    <p:embeddedFont>
      <p:font typeface="Play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2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81045" y="0"/>
            <a:ext cx="4906955" cy="10287000"/>
          </a:xfrm>
          <a:custGeom>
            <a:avLst/>
            <a:gdLst/>
            <a:ahLst/>
            <a:cxnLst/>
            <a:rect l="l" t="t" r="r" b="b"/>
            <a:pathLst>
              <a:path w="4906955" h="10287000">
                <a:moveTo>
                  <a:pt x="0" y="0"/>
                </a:moveTo>
                <a:lnTo>
                  <a:pt x="4906955" y="0"/>
                </a:lnTo>
                <a:lnTo>
                  <a:pt x="49069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44" r="-188119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6392651" y="6765184"/>
            <a:ext cx="0" cy="3058758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87812" y="6411127"/>
            <a:ext cx="4684420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lay"/>
              </a:rPr>
              <a:t>Group 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431893"/>
            <a:ext cx="12454301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Muli Bold Bold"/>
              </a:rPr>
              <a:t>BÁO CÁO ĐỒ ÁN</a:t>
            </a:r>
          </a:p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Muli Bold Bold"/>
              </a:rPr>
              <a:t>PBL5- KỸ THUẬT MÁY TÍNH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7812" y="7485250"/>
            <a:ext cx="5596218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lay"/>
              </a:rPr>
              <a:t>Nguyễn Đắc Thái                  20T2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lay"/>
              </a:rPr>
              <a:t>Bùi Văn Thông                      20T2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lay"/>
              </a:rPr>
              <a:t>Hoàng Lê Thành Phương   20T2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lay"/>
              </a:rPr>
              <a:t>Trần Nguyễn Tới                   20T2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0710" y="5086350"/>
            <a:ext cx="9109930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li Bold Bold"/>
              </a:rPr>
              <a:t>Đề tài: HỆ THỐNG CẢNH BÁO CHÁY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567" y="7485250"/>
            <a:ext cx="5596218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lay"/>
              </a:rPr>
              <a:t>GVHD: T.S Trần Thế Vũ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lay"/>
              </a:rPr>
              <a:t>DNHD: KS. Vương Nhật Quang, công ty Enclave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lay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2355693" cy="2355693"/>
          </a:xfrm>
          <a:custGeom>
            <a:avLst/>
            <a:gdLst/>
            <a:ahLst/>
            <a:cxnLst/>
            <a:rect l="l" t="t" r="r" b="b"/>
            <a:pathLst>
              <a:path w="2355693" h="2355693">
                <a:moveTo>
                  <a:pt x="0" y="0"/>
                </a:moveTo>
                <a:lnTo>
                  <a:pt x="2355693" y="0"/>
                </a:lnTo>
                <a:lnTo>
                  <a:pt x="2355693" y="2355693"/>
                </a:lnTo>
                <a:lnTo>
                  <a:pt x="0" y="235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4593" y="207991"/>
            <a:ext cx="7505424" cy="1501792"/>
            <a:chOff x="0" y="-85725"/>
            <a:chExt cx="4608003" cy="922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8003" cy="836310"/>
            </a:xfrm>
            <a:custGeom>
              <a:avLst/>
              <a:gdLst/>
              <a:ahLst/>
              <a:cxnLst/>
              <a:rect l="l" t="t" r="r" b="b"/>
              <a:pathLst>
                <a:path w="4608003" h="836310">
                  <a:moveTo>
                    <a:pt x="4608003" y="418155"/>
                  </a:moveTo>
                  <a:lnTo>
                    <a:pt x="4404803" y="836310"/>
                  </a:lnTo>
                  <a:lnTo>
                    <a:pt x="203200" y="836310"/>
                  </a:lnTo>
                  <a:lnTo>
                    <a:pt x="0" y="418155"/>
                  </a:lnTo>
                  <a:lnTo>
                    <a:pt x="203200" y="0"/>
                  </a:lnTo>
                  <a:lnTo>
                    <a:pt x="4404803" y="0"/>
                  </a:lnTo>
                  <a:lnTo>
                    <a:pt x="4608003" y="418155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85725"/>
              <a:ext cx="4296121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Mô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hình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nhận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diện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lửa</a:t>
              </a:r>
              <a:endParaRPr lang="en-US" sz="4799" dirty="0">
                <a:solidFill>
                  <a:srgbClr val="FFFFFF"/>
                </a:solidFill>
                <a:latin typeface="Open Sans Light Bold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443162" y="4079376"/>
            <a:ext cx="7507383" cy="4276933"/>
          </a:xfrm>
          <a:custGeom>
            <a:avLst/>
            <a:gdLst/>
            <a:ahLst/>
            <a:cxnLst/>
            <a:rect l="l" t="t" r="r" b="b"/>
            <a:pathLst>
              <a:path w="10009843" h="5702577">
                <a:moveTo>
                  <a:pt x="0" y="0"/>
                </a:moveTo>
                <a:lnTo>
                  <a:pt x="10009843" y="0"/>
                </a:lnTo>
                <a:lnTo>
                  <a:pt x="10009843" y="5702577"/>
                </a:lnTo>
                <a:lnTo>
                  <a:pt x="0" y="5702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688070"/>
            <a:ext cx="19042521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lay"/>
              </a:rPr>
              <a:t> Learning rate giảm               Mô hình tiếp tục học tập một cách ổn định và cải thiện hiệu suất.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lay"/>
              </a:rPr>
              <a:t>      Hàm loss giảm                  Mô hình đang học và cải thiện độ chính xác của dự đoán.</a:t>
            </a:r>
          </a:p>
        </p:txBody>
      </p:sp>
      <p:sp>
        <p:nvSpPr>
          <p:cNvPr id="9" name="Freeform 9"/>
          <p:cNvSpPr/>
          <p:nvPr/>
        </p:nvSpPr>
        <p:spPr>
          <a:xfrm>
            <a:off x="4926062" y="8672904"/>
            <a:ext cx="580456" cy="592302"/>
          </a:xfrm>
          <a:custGeom>
            <a:avLst/>
            <a:gdLst/>
            <a:ahLst/>
            <a:cxnLst/>
            <a:rect l="l" t="t" r="r" b="b"/>
            <a:pathLst>
              <a:path w="580456" h="592302">
                <a:moveTo>
                  <a:pt x="0" y="0"/>
                </a:moveTo>
                <a:lnTo>
                  <a:pt x="580456" y="0"/>
                </a:lnTo>
                <a:lnTo>
                  <a:pt x="580456" y="592302"/>
                </a:lnTo>
                <a:lnTo>
                  <a:pt x="0" y="592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9521" y="0"/>
            <a:ext cx="4945072" cy="1372708"/>
            <a:chOff x="0" y="0"/>
            <a:chExt cx="6593429" cy="183027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6593429" cy="113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96"/>
                </a:lnSpc>
              </a:pPr>
              <a:r>
                <a:rPr lang="en-US" sz="5580" spc="-55">
                  <a:solidFill>
                    <a:srgbClr val="FFFFFF"/>
                  </a:solidFill>
                  <a:latin typeface="Muli Bold Bold"/>
                </a:rPr>
                <a:t>Kết quả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38061"/>
              <a:ext cx="5136577" cy="399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521" y="1709782"/>
            <a:ext cx="10692279" cy="2194659"/>
            <a:chOff x="0" y="0"/>
            <a:chExt cx="14256373" cy="292621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14256373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 spc="-39">
                  <a:solidFill>
                    <a:srgbClr val="FFFFFF"/>
                  </a:solidFill>
                  <a:latin typeface="Muli Extra Light"/>
                </a:rPr>
                <a:t>Thông số huấn luyện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249812"/>
              <a:ext cx="11106353" cy="167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Play"/>
                </a:rPr>
                <a:t>Epoch : 150 </a:t>
              </a:r>
            </a:p>
            <a:p>
              <a:pPr marL="604519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Play"/>
                </a:rPr>
                <a:t>Batch size: 16</a:t>
              </a:r>
            </a:p>
            <a:p>
              <a:pPr marL="604519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Play"/>
                </a:rPr>
                <a:t>40.000 steps (</a:t>
              </a:r>
              <a:r>
                <a:rPr lang="en-US" sz="2799" dirty="0" err="1">
                  <a:solidFill>
                    <a:srgbClr val="FFFFFF"/>
                  </a:solidFill>
                  <a:latin typeface="Play"/>
                </a:rPr>
                <a:t>Tổng</a:t>
              </a:r>
              <a:r>
                <a:rPr lang="en-US" sz="27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Play"/>
                </a:rPr>
                <a:t>số</a:t>
              </a:r>
              <a:r>
                <a:rPr lang="en-US" sz="27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Play"/>
                </a:rPr>
                <a:t>bước</a:t>
              </a:r>
              <a:r>
                <a:rPr lang="en-US" sz="27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Play"/>
                </a:rPr>
                <a:t>đào</a:t>
              </a:r>
              <a:r>
                <a:rPr lang="en-US" sz="27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Play"/>
                </a:rPr>
                <a:t>tạo</a:t>
              </a:r>
              <a:r>
                <a:rPr lang="en-US" sz="27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Play"/>
                </a:rPr>
                <a:t>mô</a:t>
              </a:r>
              <a:r>
                <a:rPr lang="en-US" sz="27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Play"/>
                </a:rPr>
                <a:t>hình</a:t>
              </a:r>
              <a:r>
                <a:rPr lang="en-US" sz="2799" dirty="0">
                  <a:solidFill>
                    <a:srgbClr val="FFFFFF"/>
                  </a:solidFill>
                  <a:latin typeface="Play"/>
                </a:rPr>
                <a:t>).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4926062" y="9169553"/>
            <a:ext cx="580456" cy="592302"/>
          </a:xfrm>
          <a:custGeom>
            <a:avLst/>
            <a:gdLst/>
            <a:ahLst/>
            <a:cxnLst/>
            <a:rect l="l" t="t" r="r" b="b"/>
            <a:pathLst>
              <a:path w="580456" h="592302">
                <a:moveTo>
                  <a:pt x="0" y="0"/>
                </a:moveTo>
                <a:lnTo>
                  <a:pt x="580456" y="0"/>
                </a:lnTo>
                <a:lnTo>
                  <a:pt x="580456" y="592302"/>
                </a:lnTo>
                <a:lnTo>
                  <a:pt x="0" y="592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H="1" flipV="1">
            <a:off x="139582" y="1042987"/>
            <a:ext cx="3380053" cy="14288"/>
          </a:xfrm>
          <a:prstGeom prst="line">
            <a:avLst/>
          </a:prstGeom>
          <a:ln w="47625" cap="flat">
            <a:solidFill>
              <a:srgbClr val="FFFFFF"/>
            </a:solidFill>
            <a:prstDash val="sysDash"/>
            <a:headEnd type="oval" w="lg" len="lg"/>
            <a:tailEnd type="oval" w="lg" len="lg"/>
          </a:ln>
        </p:spPr>
      </p:sp>
      <p:pic>
        <p:nvPicPr>
          <p:cNvPr id="19" name="Picture 18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57EDD03E-F303-C102-EF83-0D1E8541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545" y="4051018"/>
            <a:ext cx="7813455" cy="43160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4593" y="207991"/>
            <a:ext cx="7505424" cy="1501792"/>
            <a:chOff x="0" y="-85725"/>
            <a:chExt cx="4608003" cy="922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8003" cy="836310"/>
            </a:xfrm>
            <a:custGeom>
              <a:avLst/>
              <a:gdLst/>
              <a:ahLst/>
              <a:cxnLst/>
              <a:rect l="l" t="t" r="r" b="b"/>
              <a:pathLst>
                <a:path w="4608003" h="836310">
                  <a:moveTo>
                    <a:pt x="4608003" y="418155"/>
                  </a:moveTo>
                  <a:lnTo>
                    <a:pt x="4404803" y="836310"/>
                  </a:lnTo>
                  <a:lnTo>
                    <a:pt x="203200" y="836310"/>
                  </a:lnTo>
                  <a:lnTo>
                    <a:pt x="0" y="418155"/>
                  </a:lnTo>
                  <a:lnTo>
                    <a:pt x="203200" y="0"/>
                  </a:lnTo>
                  <a:lnTo>
                    <a:pt x="4404803" y="0"/>
                  </a:lnTo>
                  <a:lnTo>
                    <a:pt x="4608003" y="418155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85725"/>
              <a:ext cx="4342905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Mô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hình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nhận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diện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lửa</a:t>
              </a:r>
              <a:endParaRPr lang="en-US" sz="4799" dirty="0">
                <a:solidFill>
                  <a:srgbClr val="FFFFFF"/>
                </a:solidFill>
                <a:latin typeface="Open Sans Light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2400" y="2784409"/>
            <a:ext cx="12344401" cy="4521927"/>
            <a:chOff x="0" y="0"/>
            <a:chExt cx="19463915" cy="73674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16114" cy="7367489"/>
            </a:xfrm>
            <a:custGeom>
              <a:avLst/>
              <a:gdLst/>
              <a:ahLst/>
              <a:cxnLst/>
              <a:rect l="l" t="t" r="r" b="b"/>
              <a:pathLst>
                <a:path w="12516114" h="7367489">
                  <a:moveTo>
                    <a:pt x="0" y="0"/>
                  </a:moveTo>
                  <a:lnTo>
                    <a:pt x="12516114" y="0"/>
                  </a:lnTo>
                  <a:lnTo>
                    <a:pt x="12516114" y="7367489"/>
                  </a:lnTo>
                  <a:lnTo>
                    <a:pt x="0" y="7367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516114" y="0"/>
              <a:ext cx="6947801" cy="7367489"/>
            </a:xfrm>
            <a:custGeom>
              <a:avLst/>
              <a:gdLst/>
              <a:ahLst/>
              <a:cxnLst/>
              <a:rect l="l" t="t" r="r" b="b"/>
              <a:pathLst>
                <a:path w="6947801" h="7367489">
                  <a:moveTo>
                    <a:pt x="0" y="0"/>
                  </a:moveTo>
                  <a:lnTo>
                    <a:pt x="6947801" y="0"/>
                  </a:lnTo>
                  <a:lnTo>
                    <a:pt x="6947801" y="7367489"/>
                  </a:lnTo>
                  <a:lnTo>
                    <a:pt x="0" y="7367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9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9521" y="0"/>
            <a:ext cx="4945072" cy="1372708"/>
            <a:chOff x="0" y="0"/>
            <a:chExt cx="6593429" cy="1830278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6593429" cy="113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96"/>
                </a:lnSpc>
              </a:pPr>
              <a:r>
                <a:rPr lang="en-US" sz="5580" spc="-55">
                  <a:solidFill>
                    <a:srgbClr val="FFFFFF"/>
                  </a:solidFill>
                  <a:latin typeface="Muli Bold Bold"/>
                </a:rPr>
                <a:t>Kết quả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38061"/>
              <a:ext cx="5136577" cy="399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521" y="1624206"/>
            <a:ext cx="10692279" cy="1356459"/>
            <a:chOff x="0" y="0"/>
            <a:chExt cx="14256373" cy="180861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14256373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 spc="-39">
                  <a:solidFill>
                    <a:srgbClr val="FFFFFF"/>
                  </a:solidFill>
                  <a:latin typeface="Muli Extra Light"/>
                </a:rPr>
                <a:t>Kết quả định lượng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49812"/>
              <a:ext cx="1110635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10540" y="8194522"/>
            <a:ext cx="19042521" cy="324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FFFFFF"/>
                </a:solidFill>
                <a:latin typeface="Play"/>
              </a:rPr>
              <a:t>mAP@0.5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và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precision (p) </a:t>
            </a:r>
            <a:r>
              <a:rPr lang="vi-VN" sz="3099" dirty="0">
                <a:solidFill>
                  <a:srgbClr val="FFFFFF"/>
                </a:solidFill>
                <a:latin typeface="Play"/>
              </a:rPr>
              <a:t>recall và F1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được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sử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dụng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để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đánh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giá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độ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chính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xác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của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mô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hình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.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dirty="0" err="1">
                <a:solidFill>
                  <a:srgbClr val="FFFFFF"/>
                </a:solidFill>
                <a:latin typeface="Play"/>
              </a:rPr>
              <a:t>Cả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3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thông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số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&gt;0.9.</a:t>
            </a:r>
          </a:p>
          <a:p>
            <a:pPr>
              <a:lnSpc>
                <a:spcPts val="4339"/>
              </a:lnSpc>
            </a:pPr>
            <a:r>
              <a:rPr lang="en-US" sz="3099" dirty="0">
                <a:solidFill>
                  <a:srgbClr val="FFFFFF"/>
                </a:solidFill>
                <a:latin typeface="Play"/>
              </a:rPr>
              <a:t>    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Phù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hợp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với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một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mô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hình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nhận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diện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tương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đối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Play"/>
              </a:rPr>
              <a:t>tốt</a:t>
            </a:r>
            <a:r>
              <a:rPr lang="en-US" sz="3099" dirty="0">
                <a:solidFill>
                  <a:srgbClr val="FFFFFF"/>
                </a:solidFill>
                <a:latin typeface="Play"/>
              </a:rPr>
              <a:t>.</a:t>
            </a:r>
          </a:p>
          <a:p>
            <a:pPr>
              <a:lnSpc>
                <a:spcPts val="4339"/>
              </a:lnSpc>
            </a:pPr>
            <a:endParaRPr lang="en-US" sz="3099" dirty="0">
              <a:solidFill>
                <a:srgbClr val="FFFFFF"/>
              </a:solidFill>
              <a:latin typeface="Play"/>
            </a:endParaRPr>
          </a:p>
          <a:p>
            <a:pPr>
              <a:lnSpc>
                <a:spcPts val="4339"/>
              </a:lnSpc>
            </a:pPr>
            <a:endParaRPr lang="en-US" sz="3099" dirty="0">
              <a:solidFill>
                <a:srgbClr val="FFFFFF"/>
              </a:solidFill>
              <a:latin typeface="Play"/>
            </a:endParaRPr>
          </a:p>
          <a:p>
            <a:pPr algn="l">
              <a:lnSpc>
                <a:spcPts val="4339"/>
              </a:lnSpc>
            </a:pPr>
            <a:endParaRPr lang="en-US" sz="3099" dirty="0">
              <a:solidFill>
                <a:srgbClr val="FFFFFF"/>
              </a:solidFill>
              <a:latin typeface="Play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28700" y="9258300"/>
            <a:ext cx="580456" cy="592302"/>
          </a:xfrm>
          <a:custGeom>
            <a:avLst/>
            <a:gdLst/>
            <a:ahLst/>
            <a:cxnLst/>
            <a:rect l="l" t="t" r="r" b="b"/>
            <a:pathLst>
              <a:path w="580456" h="592302">
                <a:moveTo>
                  <a:pt x="0" y="0"/>
                </a:moveTo>
                <a:lnTo>
                  <a:pt x="580456" y="0"/>
                </a:lnTo>
                <a:lnTo>
                  <a:pt x="580456" y="592302"/>
                </a:lnTo>
                <a:lnTo>
                  <a:pt x="0" y="592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 flipH="1" flipV="1">
            <a:off x="139582" y="1042987"/>
            <a:ext cx="3380053" cy="14288"/>
          </a:xfrm>
          <a:prstGeom prst="line">
            <a:avLst/>
          </a:prstGeom>
          <a:ln w="47625" cap="flat">
            <a:solidFill>
              <a:srgbClr val="FFFFFF"/>
            </a:solidFill>
            <a:prstDash val="sysDash"/>
            <a:headEnd type="oval" w="lg" len="lg"/>
            <a:tailEnd type="oval" w="lg" len="lg"/>
          </a:ln>
        </p:spPr>
      </p:sp>
      <p:pic>
        <p:nvPicPr>
          <p:cNvPr id="17" name="Picture 16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8AC4C2E1-0EAD-8E3C-D8FC-7489D2FF8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2784409"/>
            <a:ext cx="5660009" cy="45219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4593" y="207991"/>
            <a:ext cx="7505424" cy="1501792"/>
            <a:chOff x="0" y="-85725"/>
            <a:chExt cx="4608003" cy="922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8003" cy="836310"/>
            </a:xfrm>
            <a:custGeom>
              <a:avLst/>
              <a:gdLst/>
              <a:ahLst/>
              <a:cxnLst/>
              <a:rect l="l" t="t" r="r" b="b"/>
              <a:pathLst>
                <a:path w="4608003" h="836310">
                  <a:moveTo>
                    <a:pt x="4608003" y="418155"/>
                  </a:moveTo>
                  <a:lnTo>
                    <a:pt x="4404803" y="836310"/>
                  </a:lnTo>
                  <a:lnTo>
                    <a:pt x="203200" y="836310"/>
                  </a:lnTo>
                  <a:lnTo>
                    <a:pt x="0" y="418155"/>
                  </a:lnTo>
                  <a:lnTo>
                    <a:pt x="203200" y="0"/>
                  </a:lnTo>
                  <a:lnTo>
                    <a:pt x="4404803" y="0"/>
                  </a:lnTo>
                  <a:lnTo>
                    <a:pt x="4608003" y="418155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85725"/>
              <a:ext cx="4373586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Mô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hình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nhận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diện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lửa</a:t>
              </a:r>
              <a:endParaRPr lang="en-US" sz="4799" dirty="0">
                <a:solidFill>
                  <a:srgbClr val="FFFFFF"/>
                </a:solidFill>
                <a:latin typeface="Open Sans Light Bold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720562" y="3577816"/>
            <a:ext cx="10348325" cy="5066976"/>
          </a:xfrm>
          <a:custGeom>
            <a:avLst/>
            <a:gdLst/>
            <a:ahLst/>
            <a:cxnLst/>
            <a:rect l="l" t="t" r="r" b="b"/>
            <a:pathLst>
              <a:path w="10348325" h="5066976">
                <a:moveTo>
                  <a:pt x="0" y="0"/>
                </a:moveTo>
                <a:lnTo>
                  <a:pt x="10348325" y="0"/>
                </a:lnTo>
                <a:lnTo>
                  <a:pt x="10348325" y="5066976"/>
                </a:lnTo>
                <a:lnTo>
                  <a:pt x="0" y="5066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9521" y="0"/>
            <a:ext cx="4945072" cy="1372708"/>
            <a:chOff x="0" y="0"/>
            <a:chExt cx="6593429" cy="1830278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6593429" cy="113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96"/>
                </a:lnSpc>
              </a:pPr>
              <a:r>
                <a:rPr lang="en-US" sz="5580" spc="-55">
                  <a:solidFill>
                    <a:srgbClr val="FFFFFF"/>
                  </a:solidFill>
                  <a:latin typeface="Muli Bold Bold"/>
                </a:rPr>
                <a:t>Kết quả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38061"/>
              <a:ext cx="5136577" cy="399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78" y="2169373"/>
            <a:ext cx="10692279" cy="1356459"/>
            <a:chOff x="0" y="0"/>
            <a:chExt cx="14256373" cy="180861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4256373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 spc="-39">
                  <a:solidFill>
                    <a:srgbClr val="FFFFFF"/>
                  </a:solidFill>
                  <a:latin typeface="Muli Extra Light"/>
                </a:rPr>
                <a:t>Kết quả nhận diện bằng hình ảnh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49812"/>
              <a:ext cx="1110635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394373" y="2169373"/>
            <a:ext cx="4687041" cy="6475419"/>
          </a:xfrm>
          <a:custGeom>
            <a:avLst/>
            <a:gdLst/>
            <a:ahLst/>
            <a:cxnLst/>
            <a:rect l="l" t="t" r="r" b="b"/>
            <a:pathLst>
              <a:path w="4687041" h="6475419">
                <a:moveTo>
                  <a:pt x="0" y="0"/>
                </a:moveTo>
                <a:lnTo>
                  <a:pt x="4687040" y="0"/>
                </a:lnTo>
                <a:lnTo>
                  <a:pt x="4687040" y="6475419"/>
                </a:lnTo>
                <a:lnTo>
                  <a:pt x="0" y="6475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61532" y="8951366"/>
            <a:ext cx="3033832" cy="56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  <a:spcBef>
                <a:spcPct val="0"/>
              </a:spcBef>
            </a:pPr>
            <a:r>
              <a:rPr lang="en-US" sz="3414">
                <a:solidFill>
                  <a:srgbClr val="FFFFFF"/>
                </a:solidFill>
                <a:latin typeface="Play"/>
              </a:rPr>
              <a:t>Trên tập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3935" y="8951366"/>
            <a:ext cx="2367915" cy="56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  <a:spcBef>
                <a:spcPct val="0"/>
              </a:spcBef>
            </a:pPr>
            <a:r>
              <a:rPr lang="en-US" sz="3414">
                <a:solidFill>
                  <a:srgbClr val="FFFFFF"/>
                </a:solidFill>
                <a:latin typeface="Play"/>
              </a:rPr>
              <a:t> Bằng Picam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139582" y="1042987"/>
            <a:ext cx="3380053" cy="14288"/>
          </a:xfrm>
          <a:prstGeom prst="line">
            <a:avLst/>
          </a:prstGeom>
          <a:ln w="47625" cap="flat">
            <a:solidFill>
              <a:srgbClr val="FFFFFF"/>
            </a:solidFill>
            <a:prstDash val="sysDash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288787" y="4287787"/>
            <a:ext cx="5999213" cy="599921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4625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2256" y="-19050"/>
            <a:ext cx="162306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Play Bold"/>
              </a:rPr>
              <a:t>Kết quả đạt được và hạn chế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2256" y="2392635"/>
            <a:ext cx="11247425" cy="337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085" lvl="1" indent="-368543">
              <a:lnSpc>
                <a:spcPts val="4438"/>
              </a:lnSpc>
              <a:buFont typeface="Arial"/>
              <a:buChar char="•"/>
            </a:pPr>
            <a:r>
              <a:rPr lang="en-US" sz="3414">
                <a:solidFill>
                  <a:srgbClr val="FFFFFF"/>
                </a:solidFill>
                <a:latin typeface="Play"/>
              </a:rPr>
              <a:t>Nhận diện với độ chính xác cao</a:t>
            </a:r>
          </a:p>
          <a:p>
            <a:pPr marL="737085" lvl="1" indent="-368543">
              <a:lnSpc>
                <a:spcPts val="4438"/>
              </a:lnSpc>
              <a:buFont typeface="Arial"/>
              <a:buChar char="•"/>
            </a:pPr>
            <a:r>
              <a:rPr lang="en-US" sz="3414">
                <a:solidFill>
                  <a:srgbClr val="FFFFFF"/>
                </a:solidFill>
                <a:latin typeface="Play"/>
              </a:rPr>
              <a:t>Có thể áp dụng trong các ứng dụng thực tế như giám sát cháy nổ, phát hiện lửa rừng...</a:t>
            </a:r>
          </a:p>
          <a:p>
            <a:pPr>
              <a:lnSpc>
                <a:spcPts val="4438"/>
              </a:lnSpc>
            </a:pPr>
            <a:endParaRPr lang="en-US" sz="3414">
              <a:solidFill>
                <a:srgbClr val="FFFFFF"/>
              </a:solidFill>
              <a:latin typeface="Play"/>
            </a:endParaRPr>
          </a:p>
          <a:p>
            <a:pPr>
              <a:lnSpc>
                <a:spcPts val="4438"/>
              </a:lnSpc>
            </a:pPr>
            <a:endParaRPr lang="en-US" sz="3414">
              <a:solidFill>
                <a:srgbClr val="FFFFFF"/>
              </a:solidFill>
              <a:latin typeface="Play"/>
            </a:endParaRPr>
          </a:p>
          <a:p>
            <a:pPr>
              <a:lnSpc>
                <a:spcPts val="4438"/>
              </a:lnSpc>
            </a:pPr>
            <a:endParaRPr lang="en-US" sz="3414">
              <a:solidFill>
                <a:srgbClr val="FFFFFF"/>
              </a:solidFill>
              <a:latin typeface="Pla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2256" y="1602417"/>
            <a:ext cx="11247425" cy="59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93"/>
              </a:lnSpc>
            </a:pPr>
            <a:r>
              <a:rPr lang="en-US" sz="3827">
                <a:solidFill>
                  <a:srgbClr val="FFFFFF"/>
                </a:solidFill>
                <a:latin typeface="Play Bold"/>
              </a:rPr>
              <a:t>Kết quả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2256" y="4823322"/>
            <a:ext cx="11247425" cy="59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93"/>
              </a:lnSpc>
            </a:pPr>
            <a:r>
              <a:rPr lang="en-US" sz="3827">
                <a:solidFill>
                  <a:srgbClr val="FFFFFF"/>
                </a:solidFill>
                <a:latin typeface="Play Bold"/>
              </a:rPr>
              <a:t>Hạn chế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2256" y="5967045"/>
            <a:ext cx="11247425" cy="562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8"/>
              </a:lnSpc>
            </a:pPr>
            <a:r>
              <a:rPr lang="en-US" sz="3414" dirty="0">
                <a:solidFill>
                  <a:srgbClr val="FFFFFF"/>
                </a:solidFill>
                <a:latin typeface="Play"/>
              </a:rPr>
              <a:t>Raspberry Pi 3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chỉ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1GB RAM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nên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:</a:t>
            </a:r>
          </a:p>
          <a:p>
            <a:pPr marL="737085" lvl="1" indent="-368543">
              <a:lnSpc>
                <a:spcPts val="4438"/>
              </a:lnSpc>
              <a:buFont typeface="Arial"/>
              <a:buChar char="•"/>
            </a:pPr>
            <a:r>
              <a:rPr lang="en-US" sz="3414" dirty="0" err="1">
                <a:solidFill>
                  <a:srgbClr val="FFFFFF"/>
                </a:solidFill>
                <a:latin typeface="Play"/>
              </a:rPr>
              <a:t>Hạn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chế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về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tốc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độ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xử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lý</a:t>
            </a:r>
            <a:endParaRPr lang="en-US" sz="3414" dirty="0">
              <a:solidFill>
                <a:srgbClr val="FFFFFF"/>
              </a:solidFill>
              <a:latin typeface="Play"/>
            </a:endParaRPr>
          </a:p>
          <a:p>
            <a:pPr marL="737085" lvl="1" indent="-368543">
              <a:lnSpc>
                <a:spcPts val="4438"/>
              </a:lnSpc>
              <a:buFont typeface="Arial"/>
              <a:buChar char="•"/>
            </a:pPr>
            <a:r>
              <a:rPr lang="en-US" sz="3414" dirty="0" err="1">
                <a:solidFill>
                  <a:srgbClr val="FFFFFF"/>
                </a:solidFill>
                <a:latin typeface="Play"/>
              </a:rPr>
              <a:t>Hạn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chế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về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khả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năng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lưu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trữ</a:t>
            </a:r>
            <a:endParaRPr lang="en-US" sz="3414" dirty="0">
              <a:solidFill>
                <a:srgbClr val="FFFFFF"/>
              </a:solidFill>
              <a:latin typeface="Play"/>
            </a:endParaRPr>
          </a:p>
          <a:p>
            <a:pPr marL="737085" lvl="1" indent="-368543">
              <a:lnSpc>
                <a:spcPts val="4438"/>
              </a:lnSpc>
              <a:buFont typeface="Arial"/>
              <a:buChar char="•"/>
            </a:pPr>
            <a:r>
              <a:rPr lang="en-US" sz="3414" dirty="0" err="1">
                <a:solidFill>
                  <a:srgbClr val="FFFFFF"/>
                </a:solidFill>
                <a:latin typeface="Play"/>
              </a:rPr>
              <a:t>Hạn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chế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về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kết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nối</a:t>
            </a:r>
            <a:endParaRPr lang="en-US" sz="3414" dirty="0">
              <a:solidFill>
                <a:srgbClr val="FFFFFF"/>
              </a:solidFill>
              <a:latin typeface="Play"/>
            </a:endParaRPr>
          </a:p>
          <a:p>
            <a:pPr marL="737085" lvl="1" indent="-368543">
              <a:lnSpc>
                <a:spcPts val="4438"/>
              </a:lnSpc>
              <a:buFont typeface="Arial"/>
              <a:buChar char="•"/>
            </a:pPr>
            <a:r>
              <a:rPr lang="en-US" sz="3414" dirty="0" err="1">
                <a:solidFill>
                  <a:srgbClr val="FFFFFF"/>
                </a:solidFill>
                <a:latin typeface="Play"/>
              </a:rPr>
              <a:t>Nhận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diện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bằng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Picam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có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độ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trễ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nhất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 </a:t>
            </a:r>
            <a:r>
              <a:rPr lang="en-US" sz="3414" dirty="0" err="1">
                <a:solidFill>
                  <a:srgbClr val="FFFFFF"/>
                </a:solidFill>
                <a:latin typeface="Play"/>
              </a:rPr>
              <a:t>định</a:t>
            </a:r>
            <a:r>
              <a:rPr lang="en-US" sz="3414" dirty="0">
                <a:solidFill>
                  <a:srgbClr val="FFFFFF"/>
                </a:solidFill>
                <a:latin typeface="Play"/>
              </a:rPr>
              <a:t>.</a:t>
            </a:r>
          </a:p>
          <a:p>
            <a:pPr>
              <a:lnSpc>
                <a:spcPts val="4438"/>
              </a:lnSpc>
            </a:pPr>
            <a:endParaRPr lang="en-US" sz="3414" dirty="0">
              <a:solidFill>
                <a:srgbClr val="FFFFFF"/>
              </a:solidFill>
              <a:latin typeface="Play"/>
            </a:endParaRPr>
          </a:p>
          <a:p>
            <a:pPr>
              <a:lnSpc>
                <a:spcPts val="4438"/>
              </a:lnSpc>
            </a:pPr>
            <a:endParaRPr lang="en-US" sz="3414" dirty="0">
              <a:solidFill>
                <a:srgbClr val="FFFFFF"/>
              </a:solidFill>
              <a:latin typeface="Play"/>
            </a:endParaRPr>
          </a:p>
          <a:p>
            <a:pPr>
              <a:lnSpc>
                <a:spcPts val="4438"/>
              </a:lnSpc>
            </a:pPr>
            <a:endParaRPr lang="en-US" sz="3414" dirty="0">
              <a:solidFill>
                <a:srgbClr val="FFFFFF"/>
              </a:solidFill>
              <a:latin typeface="Play"/>
            </a:endParaRPr>
          </a:p>
          <a:p>
            <a:pPr>
              <a:lnSpc>
                <a:spcPts val="4438"/>
              </a:lnSpc>
            </a:pPr>
            <a:endParaRPr lang="en-US" sz="3414" dirty="0">
              <a:solidFill>
                <a:srgbClr val="FFFFFF"/>
              </a:solidFill>
              <a:latin typeface="Play"/>
            </a:endParaRPr>
          </a:p>
          <a:p>
            <a:pPr>
              <a:lnSpc>
                <a:spcPts val="4438"/>
              </a:lnSpc>
            </a:pPr>
            <a:endParaRPr lang="en-US" sz="3414" dirty="0">
              <a:solidFill>
                <a:srgbClr val="FFFFFF"/>
              </a:solidFill>
              <a:latin typeface="Play"/>
            </a:endParaRPr>
          </a:p>
        </p:txBody>
      </p:sp>
      <p:sp>
        <p:nvSpPr>
          <p:cNvPr id="9" name="AutoShape 9"/>
          <p:cNvSpPr/>
          <p:nvPr/>
        </p:nvSpPr>
        <p:spPr>
          <a:xfrm flipH="1">
            <a:off x="662357" y="1219200"/>
            <a:ext cx="13809600" cy="23812"/>
          </a:xfrm>
          <a:prstGeom prst="line">
            <a:avLst/>
          </a:prstGeom>
          <a:ln w="47625" cap="flat">
            <a:solidFill>
              <a:srgbClr val="FFFFFF"/>
            </a:solidFill>
            <a:prstDash val="sysDash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-351128" y="3270910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7240385" y="324001"/>
            <a:ext cx="0" cy="9771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690444" y="333526"/>
            <a:ext cx="5512745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Muli Bold"/>
              </a:rPr>
              <a:t>Hướng phát triển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254011" y="536141"/>
            <a:ext cx="9301102" cy="5479063"/>
            <a:chOff x="0" y="0"/>
            <a:chExt cx="12401469" cy="730541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25"/>
              <a:ext cx="1240146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Muli Bold"/>
                </a:rPr>
                <a:t>Cần cải thiện nhiều về phần cứng bao gồm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063367"/>
              <a:ext cx="12401469" cy="6242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5" lvl="1" indent="-323848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lay"/>
                </a:rPr>
                <a:t>Sử dụng Raspberry mạnh hơn để xử lý tốt trong việc nhận diện.</a:t>
              </a:r>
            </a:p>
            <a:p>
              <a:pPr marL="647695" lvl="1" indent="-323848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lay"/>
                </a:rPr>
                <a:t>Trang bị một Camera có chất lượng hình ảnh và xử lý mượt hơn.</a:t>
              </a:r>
            </a:p>
            <a:p>
              <a:pPr marL="647695" lvl="1" indent="-323848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lay"/>
                </a:rPr>
                <a:t>Cung cấp cho Raspberry một nguồn điện di động nhằm tăng khả năng linh hoạt và tránh trường hợp mất điện.</a:t>
              </a:r>
            </a:p>
            <a:p>
              <a:pPr marL="647695" lvl="1" indent="-323848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Play"/>
                </a:rPr>
                <a:t>Nâng cấp các cảm biến để có chỉ số đúng nhất.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endParaRPr lang="en-US" sz="2999">
                <a:solidFill>
                  <a:srgbClr val="FFFFFF"/>
                </a:solidFill>
                <a:latin typeface="Play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358399" y="6087956"/>
            <a:ext cx="909232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Muli Bold"/>
              </a:rPr>
              <a:t>Tiếp tục tăng khả năng nhận diện</a:t>
            </a:r>
          </a:p>
          <a:p>
            <a:pPr>
              <a:lnSpc>
                <a:spcPts val="4319"/>
              </a:lnSpc>
              <a:spcBef>
                <a:spcPct val="0"/>
              </a:spcBef>
            </a:pPr>
            <a:endParaRPr lang="en-US" sz="3599">
              <a:solidFill>
                <a:srgbClr val="FFFFFF"/>
              </a:solidFill>
              <a:latin typeface="Muli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58399" y="6885950"/>
            <a:ext cx="909232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lay"/>
              </a:rPr>
              <a:t>Tiền xử lý dữ liệu: đa dạng dataset, tăng giảm kích thước, độ sáng... </a:t>
            </a:r>
          </a:p>
          <a:p>
            <a:pPr marL="647700" lvl="1" indent="-323850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lay"/>
              </a:rPr>
              <a:t>Cải tiến training : tăng các tham số mô hình.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FFFFFF"/>
              </a:solidFill>
              <a:latin typeface="Pla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254011" y="8985294"/>
            <a:ext cx="909232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Muli Bold"/>
              </a:rPr>
              <a:t>Thêm một vài chức năng nữa cho phần mềm được tối ưu hơn.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335103" y="1010854"/>
            <a:ext cx="9617795" cy="826529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422548" y="6168229"/>
            <a:ext cx="3442903" cy="5511342"/>
            <a:chOff x="0" y="0"/>
            <a:chExt cx="906773" cy="14515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6773" cy="1451547"/>
            </a:xfrm>
            <a:custGeom>
              <a:avLst/>
              <a:gdLst/>
              <a:ahLst/>
              <a:cxnLst/>
              <a:rect l="l" t="t" r="r" b="b"/>
              <a:pathLst>
                <a:path w="906773" h="1451547">
                  <a:moveTo>
                    <a:pt x="0" y="0"/>
                  </a:moveTo>
                  <a:lnTo>
                    <a:pt x="906773" y="0"/>
                  </a:lnTo>
                  <a:lnTo>
                    <a:pt x="906773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7434859" y="-1392571"/>
            <a:ext cx="3442903" cy="5511342"/>
            <a:chOff x="0" y="0"/>
            <a:chExt cx="906773" cy="1451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6773" cy="1451547"/>
            </a:xfrm>
            <a:custGeom>
              <a:avLst/>
              <a:gdLst/>
              <a:ahLst/>
              <a:cxnLst/>
              <a:rect l="l" t="t" r="r" b="b"/>
              <a:pathLst>
                <a:path w="906773" h="1451547">
                  <a:moveTo>
                    <a:pt x="0" y="0"/>
                  </a:moveTo>
                  <a:lnTo>
                    <a:pt x="906773" y="0"/>
                  </a:lnTo>
                  <a:lnTo>
                    <a:pt x="906773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5037488" y="1511074"/>
            <a:ext cx="8373008" cy="7294564"/>
            <a:chOff x="0" y="0"/>
            <a:chExt cx="6350000" cy="55321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sp>
        <p:nvSpPr>
          <p:cNvPr id="13" name="AutoShape 13"/>
          <p:cNvSpPr/>
          <p:nvPr/>
        </p:nvSpPr>
        <p:spPr>
          <a:xfrm rot="-1715946">
            <a:off x="8894443" y="9327390"/>
            <a:ext cx="3317663" cy="0"/>
          </a:xfrm>
          <a:prstGeom prst="line">
            <a:avLst/>
          </a:prstGeom>
          <a:ln w="85725" cap="flat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9084053">
            <a:off x="6088205" y="873885"/>
            <a:ext cx="3317663" cy="0"/>
          </a:xfrm>
          <a:prstGeom prst="line">
            <a:avLst/>
          </a:prstGeom>
          <a:ln w="85725" cap="flat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8950593">
            <a:off x="6057734" y="9272285"/>
            <a:ext cx="3317663" cy="0"/>
          </a:xfrm>
          <a:prstGeom prst="line">
            <a:avLst/>
          </a:prstGeom>
          <a:ln w="85725" cap="flat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1849406">
            <a:off x="8924914" y="928990"/>
            <a:ext cx="3317663" cy="0"/>
          </a:xfrm>
          <a:prstGeom prst="line">
            <a:avLst/>
          </a:prstGeom>
          <a:ln w="85725" cap="flat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5725969" y="4456533"/>
            <a:ext cx="6836061" cy="286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606060"/>
                </a:solidFill>
                <a:latin typeface="League Spartan"/>
              </a:rPr>
              <a:t>THANK YOU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1805930" y="9447772"/>
            <a:ext cx="4393457" cy="839228"/>
            <a:chOff x="0" y="0"/>
            <a:chExt cx="1157124" cy="2210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79D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1247" y="9258300"/>
            <a:ext cx="2664422" cy="1218172"/>
            <a:chOff x="0" y="0"/>
            <a:chExt cx="483446" cy="2210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321657" y="9258300"/>
            <a:ext cx="2664422" cy="1218172"/>
            <a:chOff x="0" y="0"/>
            <a:chExt cx="483446" cy="2210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79D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11849" y="0"/>
            <a:ext cx="4393457" cy="839228"/>
            <a:chOff x="0" y="0"/>
            <a:chExt cx="1157124" cy="2210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79D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829027" y="-189472"/>
            <a:ext cx="2664422" cy="1218172"/>
            <a:chOff x="0" y="0"/>
            <a:chExt cx="483446" cy="2210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439436" y="-189472"/>
            <a:ext cx="2664422" cy="1218172"/>
            <a:chOff x="0" y="0"/>
            <a:chExt cx="483446" cy="2210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279D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9077" y="409575"/>
            <a:ext cx="1292943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>
                <a:solidFill>
                  <a:srgbClr val="2279DF"/>
                </a:solidFill>
                <a:latin typeface="Muli Bold Bold"/>
              </a:rPr>
              <a:t>Vấn đề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400175"/>
            <a:ext cx="15224547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lay"/>
              </a:rPr>
              <a:t>Cháy là một rủi ro lớn trong các tòa nhà.</a:t>
            </a: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lay"/>
              </a:rPr>
              <a:t>Thiệt hại về người và tài sản do cháy có thể rất nghiêm trọng.</a:t>
            </a: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lay"/>
              </a:rPr>
              <a:t>Thời gian phản ứng và đáp ứng nhanh chóng là rất quan trọng để đảm bảo an toàn.</a:t>
            </a:r>
          </a:p>
          <a:p>
            <a:pPr>
              <a:lnSpc>
                <a:spcPts val="6000"/>
              </a:lnSpc>
            </a:pPr>
            <a:endParaRPr lang="en-US" sz="3000">
              <a:solidFill>
                <a:srgbClr val="FFFFFF"/>
              </a:solidFill>
              <a:latin typeface="Play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1900754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31900754" h="6379210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464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1E1E1E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56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2279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56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2279DF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839077" y="4371975"/>
            <a:ext cx="1292943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>
                <a:solidFill>
                  <a:srgbClr val="2279DF"/>
                </a:solidFill>
                <a:latin typeface="Muli Bold Bold"/>
              </a:rPr>
              <a:t>Cách giải quyết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2589" y="5877195"/>
            <a:ext cx="12522412" cy="52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lay"/>
              </a:rPr>
              <a:t>Cần có các thiết bị phần cứng để thu nhận dữ liệu.</a:t>
            </a: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lay"/>
              </a:rPr>
              <a:t>Phát hiện và nhận diện nhiều lửa trong đám cháy, tiến hành gởi thông tin cho người dùng.</a:t>
            </a: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lay"/>
              </a:rPr>
              <a:t>Cần ứng dụng tương tác để người dùng có thể xem cảnh báo, ra quyết định.</a:t>
            </a:r>
          </a:p>
          <a:p>
            <a:pPr>
              <a:lnSpc>
                <a:spcPts val="6000"/>
              </a:lnSpc>
            </a:pPr>
            <a:endParaRPr lang="en-US" sz="3000">
              <a:solidFill>
                <a:srgbClr val="FFFFFF"/>
              </a:solidFill>
              <a:latin typeface="Play"/>
            </a:endParaRPr>
          </a:p>
          <a:p>
            <a:pPr>
              <a:lnSpc>
                <a:spcPts val="6000"/>
              </a:lnSpc>
            </a:pPr>
            <a:endParaRPr lang="en-US" sz="3000">
              <a:solidFill>
                <a:srgbClr val="FFFFFF"/>
              </a:solidFill>
              <a:latin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3144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4941" y="404812"/>
            <a:ext cx="946324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Play"/>
              </a:rPr>
              <a:t>Tổng quát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5079" y="9182100"/>
            <a:ext cx="3195161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lay"/>
              </a:rPr>
              <a:t>Sơ đồ tổng quát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2939C-A85A-F377-4A97-C28ED4B6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12044"/>
            <a:ext cx="11658600" cy="6756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90472"/>
            <a:ext cx="3502132" cy="349652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9D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166441" y="2994806"/>
            <a:ext cx="12599914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26"/>
              </a:lnSpc>
            </a:pPr>
            <a:r>
              <a:rPr lang="en-US" sz="10438">
                <a:solidFill>
                  <a:srgbClr val="FFFFFF"/>
                </a:solidFill>
                <a:latin typeface="Play Bold"/>
              </a:rPr>
              <a:t>Kết quả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528117" y="4604531"/>
            <a:ext cx="10348757" cy="3265271"/>
            <a:chOff x="0" y="0"/>
            <a:chExt cx="13798342" cy="4353695"/>
          </a:xfrm>
        </p:grpSpPr>
        <p:sp>
          <p:nvSpPr>
            <p:cNvPr id="6" name="TextBox 6"/>
            <p:cNvSpPr txBox="1"/>
            <p:nvPr/>
          </p:nvSpPr>
          <p:spPr>
            <a:xfrm>
              <a:off x="0" y="-27375"/>
              <a:ext cx="13798342" cy="847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384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39253" y="897505"/>
              <a:ext cx="12159089" cy="3456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8214" lvl="1" indent="-399107" algn="just">
                <a:lnSpc>
                  <a:spcPts val="5176"/>
                </a:lnSpc>
                <a:buFont typeface="Arial"/>
                <a:buChar char="•"/>
              </a:pPr>
              <a:r>
                <a:rPr lang="en-US" sz="3697">
                  <a:solidFill>
                    <a:srgbClr val="FFFFFF"/>
                  </a:solidFill>
                  <a:latin typeface="Play"/>
                </a:rPr>
                <a:t>Phần cứng</a:t>
              </a:r>
            </a:p>
            <a:p>
              <a:pPr marL="798214" lvl="1" indent="-399107" algn="just">
                <a:lnSpc>
                  <a:spcPts val="5176"/>
                </a:lnSpc>
                <a:buFont typeface="Arial"/>
                <a:buChar char="•"/>
              </a:pPr>
              <a:r>
                <a:rPr lang="en-US" sz="3697">
                  <a:solidFill>
                    <a:srgbClr val="FFFFFF"/>
                  </a:solidFill>
                  <a:latin typeface="Play"/>
                </a:rPr>
                <a:t>App Mobile</a:t>
              </a:r>
            </a:p>
            <a:p>
              <a:pPr marL="798214" lvl="1" indent="-399107" algn="just">
                <a:lnSpc>
                  <a:spcPts val="5176"/>
                </a:lnSpc>
                <a:buFont typeface="Arial"/>
                <a:buChar char="•"/>
              </a:pPr>
              <a:r>
                <a:rPr lang="en-US" sz="3697">
                  <a:solidFill>
                    <a:srgbClr val="FFFFFF"/>
                  </a:solidFill>
                  <a:latin typeface="Play"/>
                </a:rPr>
                <a:t>Mô hình nhận diện lửa</a:t>
              </a:r>
            </a:p>
            <a:p>
              <a:pPr algn="just">
                <a:lnSpc>
                  <a:spcPts val="5176"/>
                </a:lnSpc>
              </a:pPr>
              <a:endParaRPr lang="en-US" sz="3697">
                <a:solidFill>
                  <a:srgbClr val="FFFFFF"/>
                </a:solidFill>
                <a:latin typeface="Play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40477" y="-895577"/>
            <a:ext cx="8072794" cy="6491502"/>
            <a:chOff x="0" y="0"/>
            <a:chExt cx="10763725" cy="8655336"/>
          </a:xfrm>
        </p:grpSpPr>
        <p:grpSp>
          <p:nvGrpSpPr>
            <p:cNvPr id="9" name="Group 9"/>
            <p:cNvGrpSpPr/>
            <p:nvPr/>
          </p:nvGrpSpPr>
          <p:grpSpPr>
            <a:xfrm rot="2700000">
              <a:off x="5010073" y="5221574"/>
              <a:ext cx="6125442" cy="1485661"/>
              <a:chOff x="0" y="0"/>
              <a:chExt cx="26301750" cy="63792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56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2279D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2700000">
              <a:off x="3946191" y="2040224"/>
              <a:ext cx="6125442" cy="1485661"/>
              <a:chOff x="0" y="0"/>
              <a:chExt cx="26301750" cy="637921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56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2700000">
              <a:off x="-371790" y="1948101"/>
              <a:ext cx="6125442" cy="1485661"/>
              <a:chOff x="0" y="0"/>
              <a:chExt cx="26301750" cy="63792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l="l" t="t" r="r" b="b"/>
                <a:pathLst>
                  <a:path w="26301750" h="637921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56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2279DF"/>
              </a:solidFill>
            </p:spPr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3093562"/>
            <a:ext cx="8915038" cy="5206309"/>
          </a:xfrm>
          <a:custGeom>
            <a:avLst/>
            <a:gdLst/>
            <a:ahLst/>
            <a:cxnLst/>
            <a:rect l="l" t="t" r="r" b="b"/>
            <a:pathLst>
              <a:path w="8915038" h="5206309">
                <a:moveTo>
                  <a:pt x="0" y="0"/>
                </a:moveTo>
                <a:lnTo>
                  <a:pt x="8915038" y="0"/>
                </a:lnTo>
                <a:lnTo>
                  <a:pt x="8915038" y="5206309"/>
                </a:lnTo>
                <a:lnTo>
                  <a:pt x="0" y="5206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15180" y="366565"/>
            <a:ext cx="6011460" cy="1501792"/>
            <a:chOff x="0" y="-85725"/>
            <a:chExt cx="3690775" cy="922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0775" cy="836310"/>
            </a:xfrm>
            <a:custGeom>
              <a:avLst/>
              <a:gdLst/>
              <a:ahLst/>
              <a:cxnLst/>
              <a:rect l="l" t="t" r="r" b="b"/>
              <a:pathLst>
                <a:path w="3690775" h="836310">
                  <a:moveTo>
                    <a:pt x="3690775" y="418155"/>
                  </a:moveTo>
                  <a:lnTo>
                    <a:pt x="3487575" y="836310"/>
                  </a:lnTo>
                  <a:lnTo>
                    <a:pt x="203200" y="836310"/>
                  </a:lnTo>
                  <a:lnTo>
                    <a:pt x="0" y="418155"/>
                  </a:lnTo>
                  <a:lnTo>
                    <a:pt x="203200" y="0"/>
                  </a:lnTo>
                  <a:lnTo>
                    <a:pt x="3487575" y="0"/>
                  </a:lnTo>
                  <a:lnTo>
                    <a:pt x="3690775" y="418155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85725"/>
              <a:ext cx="3351393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Phần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cứng</a:t>
              </a:r>
              <a:endParaRPr lang="en-US" sz="4799" dirty="0">
                <a:solidFill>
                  <a:srgbClr val="FFFFFF"/>
                </a:solidFill>
                <a:latin typeface="Open Sans Light Bold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448244" y="2501260"/>
            <a:ext cx="580456" cy="592302"/>
          </a:xfrm>
          <a:custGeom>
            <a:avLst/>
            <a:gdLst/>
            <a:ahLst/>
            <a:cxnLst/>
            <a:rect l="l" t="t" r="r" b="b"/>
            <a:pathLst>
              <a:path w="580456" h="592302">
                <a:moveTo>
                  <a:pt x="0" y="0"/>
                </a:moveTo>
                <a:lnTo>
                  <a:pt x="580456" y="0"/>
                </a:lnTo>
                <a:lnTo>
                  <a:pt x="580456" y="592302"/>
                </a:lnTo>
                <a:lnTo>
                  <a:pt x="0" y="592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9521" y="0"/>
            <a:ext cx="4945072" cy="1372708"/>
            <a:chOff x="0" y="0"/>
            <a:chExt cx="6593429" cy="1830278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593429" cy="113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96"/>
                </a:lnSpc>
              </a:pPr>
              <a:r>
                <a:rPr lang="en-US" sz="5580" spc="-55">
                  <a:solidFill>
                    <a:srgbClr val="FFFFFF"/>
                  </a:solidFill>
                  <a:latin typeface="Muli Bold Bold"/>
                </a:rPr>
                <a:t>Kết quả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38061"/>
              <a:ext cx="5136577" cy="399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551617" y="8449588"/>
            <a:ext cx="8736383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li Extra Light"/>
              </a:rPr>
              <a:t>Sơ đồ lắp mạch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3769" y="2501260"/>
            <a:ext cx="6987587" cy="1635474"/>
            <a:chOff x="0" y="0"/>
            <a:chExt cx="9316782" cy="218063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8014584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uli Bold Bold"/>
                </a:rPr>
                <a:t>Thu thập dữ liệu từ cảm biến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93157"/>
              <a:ext cx="9316782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lay"/>
                </a:rPr>
                <a:t>Cảm biến nhiệt độ LM35 và cảm biến MQ2 sẽ được kết nối với Raspberry Pi.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3769" y="4774488"/>
            <a:ext cx="7944304" cy="1670756"/>
            <a:chOff x="0" y="0"/>
            <a:chExt cx="10592405" cy="222767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10592405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uli Bold Bold"/>
                </a:rPr>
                <a:t>Đẩy dữ liệu từ Raspberry Pi lên Server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40200"/>
              <a:ext cx="9316782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lay"/>
                </a:rPr>
                <a:t>Sử dụng giao thức truyền tải dữ liệu HTTP để gửi thông tin.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3769" y="7092840"/>
            <a:ext cx="8442594" cy="1670756"/>
            <a:chOff x="0" y="0"/>
            <a:chExt cx="11256792" cy="22276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11256792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uli Bold Bold"/>
                </a:rPr>
                <a:t>Đẩy thông tin lên ứng dụng di động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40200"/>
              <a:ext cx="9901159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lay"/>
                </a:rPr>
                <a:t>Khi Server phát hiện lửa, nó sẽ đẩy thông tin ,để gửi thông báo đến ứng dụng di động.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448244" y="4769638"/>
            <a:ext cx="580456" cy="592302"/>
          </a:xfrm>
          <a:custGeom>
            <a:avLst/>
            <a:gdLst/>
            <a:ahLst/>
            <a:cxnLst/>
            <a:rect l="l" t="t" r="r" b="b"/>
            <a:pathLst>
              <a:path w="580456" h="592302">
                <a:moveTo>
                  <a:pt x="0" y="0"/>
                </a:moveTo>
                <a:lnTo>
                  <a:pt x="580456" y="0"/>
                </a:lnTo>
                <a:lnTo>
                  <a:pt x="580456" y="592302"/>
                </a:lnTo>
                <a:lnTo>
                  <a:pt x="0" y="592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48244" y="7092840"/>
            <a:ext cx="580456" cy="592302"/>
          </a:xfrm>
          <a:custGeom>
            <a:avLst/>
            <a:gdLst/>
            <a:ahLst/>
            <a:cxnLst/>
            <a:rect l="l" t="t" r="r" b="b"/>
            <a:pathLst>
              <a:path w="580456" h="592302">
                <a:moveTo>
                  <a:pt x="0" y="0"/>
                </a:moveTo>
                <a:lnTo>
                  <a:pt x="580456" y="0"/>
                </a:lnTo>
                <a:lnTo>
                  <a:pt x="580456" y="592302"/>
                </a:lnTo>
                <a:lnTo>
                  <a:pt x="0" y="592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1951056" y="0"/>
            <a:ext cx="4393457" cy="839228"/>
            <a:chOff x="0" y="0"/>
            <a:chExt cx="1157124" cy="2210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468234" y="-189472"/>
            <a:ext cx="2664422" cy="1218172"/>
            <a:chOff x="0" y="0"/>
            <a:chExt cx="483446" cy="2210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078643" y="-189472"/>
            <a:ext cx="2664422" cy="1218172"/>
            <a:chOff x="0" y="0"/>
            <a:chExt cx="483446" cy="2210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 flipH="1" flipV="1">
            <a:off x="139582" y="1042987"/>
            <a:ext cx="3380053" cy="14288"/>
          </a:xfrm>
          <a:prstGeom prst="line">
            <a:avLst/>
          </a:prstGeom>
          <a:ln w="47625" cap="flat">
            <a:solidFill>
              <a:srgbClr val="FFFFFF"/>
            </a:solidFill>
            <a:prstDash val="sysDash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315180" y="366565"/>
            <a:ext cx="6011460" cy="1501792"/>
            <a:chOff x="0" y="-85725"/>
            <a:chExt cx="3690775" cy="922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0775" cy="836310"/>
            </a:xfrm>
            <a:custGeom>
              <a:avLst/>
              <a:gdLst/>
              <a:ahLst/>
              <a:cxnLst/>
              <a:rect l="l" t="t" r="r" b="b"/>
              <a:pathLst>
                <a:path w="3690775" h="836310">
                  <a:moveTo>
                    <a:pt x="3690775" y="418155"/>
                  </a:moveTo>
                  <a:lnTo>
                    <a:pt x="3487575" y="836310"/>
                  </a:lnTo>
                  <a:lnTo>
                    <a:pt x="203200" y="836310"/>
                  </a:lnTo>
                  <a:lnTo>
                    <a:pt x="0" y="418155"/>
                  </a:lnTo>
                  <a:lnTo>
                    <a:pt x="203200" y="0"/>
                  </a:lnTo>
                  <a:lnTo>
                    <a:pt x="3487575" y="0"/>
                  </a:lnTo>
                  <a:lnTo>
                    <a:pt x="3690775" y="418155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85725"/>
              <a:ext cx="3351393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Phần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cứng</a:t>
              </a:r>
              <a:endParaRPr lang="en-US" sz="4799" dirty="0">
                <a:solidFill>
                  <a:srgbClr val="FFFFFF"/>
                </a:solidFill>
                <a:latin typeface="Open Sans Light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9521" y="0"/>
            <a:ext cx="4945072" cy="1372708"/>
            <a:chOff x="0" y="0"/>
            <a:chExt cx="6593429" cy="1830278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593429" cy="113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96"/>
                </a:lnSpc>
              </a:pPr>
              <a:r>
                <a:rPr lang="en-US" sz="5580" spc="-55">
                  <a:solidFill>
                    <a:srgbClr val="FFFFFF"/>
                  </a:solidFill>
                  <a:latin typeface="Muli Bold Bold"/>
                </a:rPr>
                <a:t>Kết quả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38061"/>
              <a:ext cx="5136577" cy="399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07729" y="9019841"/>
            <a:ext cx="8736383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vi-VN" sz="3399" dirty="0">
                <a:solidFill>
                  <a:srgbClr val="FFFFFF"/>
                </a:solidFill>
                <a:latin typeface="Muli Extra Light"/>
              </a:rPr>
              <a:t>Sản phẩm </a:t>
            </a:r>
            <a:endParaRPr lang="en-US" sz="3399" dirty="0">
              <a:solidFill>
                <a:srgbClr val="FFFFFF"/>
              </a:solidFill>
              <a:latin typeface="Muli Extra Ligh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203769" y="4738769"/>
            <a:ext cx="7944304" cy="1157607"/>
            <a:chOff x="0" y="-47625"/>
            <a:chExt cx="10592405" cy="154347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10592405" cy="707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endParaRPr lang="en-US" sz="3200" dirty="0">
                <a:solidFill>
                  <a:srgbClr val="FFFFFF"/>
                </a:solidFill>
                <a:latin typeface="Muli Bold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40200"/>
              <a:ext cx="9316782" cy="655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 dirty="0">
                <a:solidFill>
                  <a:srgbClr val="FFFFFF"/>
                </a:solidFill>
                <a:latin typeface="Play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3769" y="7057121"/>
            <a:ext cx="8442594" cy="1157607"/>
            <a:chOff x="0" y="-47625"/>
            <a:chExt cx="11256792" cy="154347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11256792" cy="707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endParaRPr lang="en-US" sz="3200" dirty="0">
                <a:solidFill>
                  <a:srgbClr val="FFFFFF"/>
                </a:solidFill>
                <a:latin typeface="Muli Bold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40200"/>
              <a:ext cx="9901159" cy="655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 dirty="0">
                <a:solidFill>
                  <a:srgbClr val="FFFFFF"/>
                </a:solidFill>
                <a:latin typeface="Play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050157" y="9511483"/>
            <a:ext cx="4393457" cy="839228"/>
            <a:chOff x="0" y="0"/>
            <a:chExt cx="1157124" cy="2210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521868" y="9132539"/>
            <a:ext cx="2664422" cy="1218172"/>
            <a:chOff x="0" y="0"/>
            <a:chExt cx="483446" cy="2210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955789" y="9125157"/>
            <a:ext cx="2664422" cy="1218172"/>
            <a:chOff x="0" y="0"/>
            <a:chExt cx="483446" cy="2210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 flipH="1" flipV="1">
            <a:off x="139582" y="1042987"/>
            <a:ext cx="3380053" cy="14288"/>
          </a:xfrm>
          <a:prstGeom prst="line">
            <a:avLst/>
          </a:prstGeom>
          <a:ln w="47625" cap="flat">
            <a:solidFill>
              <a:srgbClr val="FFFFFF"/>
            </a:solidFill>
            <a:prstDash val="sysDash"/>
            <a:headEnd type="oval" w="lg" len="lg"/>
            <a:tailEnd type="oval" w="lg" len="lg"/>
          </a:ln>
        </p:spPr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52CDE09-8721-576B-04E3-E7E8015A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99" y="2106841"/>
            <a:ext cx="6119926" cy="6618060"/>
          </a:xfrm>
          <a:prstGeom prst="rect">
            <a:avLst/>
          </a:prstGeom>
        </p:spPr>
      </p:pic>
      <p:sp>
        <p:nvSpPr>
          <p:cNvPr id="38" name="Freeform 9">
            <a:extLst>
              <a:ext uri="{FF2B5EF4-FFF2-40B4-BE49-F238E27FC236}">
                <a16:creationId xmlns:a16="http://schemas.microsoft.com/office/drawing/2014/main" id="{17A721EB-FBBB-32B7-B1D6-914C80D86C02}"/>
              </a:ext>
            </a:extLst>
          </p:cNvPr>
          <p:cNvSpPr/>
          <p:nvPr/>
        </p:nvSpPr>
        <p:spPr>
          <a:xfrm>
            <a:off x="8228844" y="4275083"/>
            <a:ext cx="2859807" cy="1433478"/>
          </a:xfrm>
          <a:custGeom>
            <a:avLst/>
            <a:gdLst/>
            <a:ahLst/>
            <a:cxnLst/>
            <a:rect l="l" t="t" r="r" b="b"/>
            <a:pathLst>
              <a:path w="2859807" h="1433478">
                <a:moveTo>
                  <a:pt x="0" y="0"/>
                </a:moveTo>
                <a:lnTo>
                  <a:pt x="2859807" y="0"/>
                </a:lnTo>
                <a:lnTo>
                  <a:pt x="2859807" y="1433478"/>
                </a:lnTo>
                <a:lnTo>
                  <a:pt x="0" y="1433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DCFDCE-5FFB-76ED-98EC-0E811D507995}"/>
              </a:ext>
            </a:extLst>
          </p:cNvPr>
          <p:cNvSpPr txBox="1"/>
          <p:nvPr/>
        </p:nvSpPr>
        <p:spPr>
          <a:xfrm>
            <a:off x="10867161" y="4381581"/>
            <a:ext cx="10650510" cy="2616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9288" lvl="1" indent="-334644">
              <a:lnSpc>
                <a:spcPts val="4029"/>
              </a:lnSpc>
              <a:buFont typeface="Arial"/>
              <a:buChar char="•"/>
            </a:pPr>
            <a:r>
              <a:rPr lang="vi-VN" sz="3000" dirty="0">
                <a:solidFill>
                  <a:srgbClr val="FFFFFF"/>
                </a:solidFill>
                <a:latin typeface="Play"/>
              </a:rPr>
              <a:t>Nhận diện bằng Picam (thời gian thực)</a:t>
            </a:r>
          </a:p>
          <a:p>
            <a:pPr marL="669288" lvl="1" indent="-334644">
              <a:lnSpc>
                <a:spcPts val="4029"/>
              </a:lnSpc>
              <a:buFont typeface="Arial"/>
              <a:buChar char="•"/>
            </a:pPr>
            <a:r>
              <a:rPr lang="vi-VN" sz="3000" dirty="0">
                <a:solidFill>
                  <a:srgbClr val="FFFFFF"/>
                </a:solidFill>
                <a:latin typeface="Play"/>
              </a:rPr>
              <a:t>Đo nồng độ gas bằng cảm biến</a:t>
            </a:r>
          </a:p>
          <a:p>
            <a:pPr marL="669288" lvl="1" indent="-334644">
              <a:lnSpc>
                <a:spcPts val="4029"/>
              </a:lnSpc>
              <a:buFont typeface="Arial"/>
              <a:buChar char="•"/>
            </a:pPr>
            <a:r>
              <a:rPr lang="vi-VN" sz="3000" dirty="0">
                <a:solidFill>
                  <a:srgbClr val="FFFFFF"/>
                </a:solidFill>
                <a:latin typeface="Play"/>
              </a:rPr>
              <a:t>Sử dụng hộp chống cháy (mô phỏng)</a:t>
            </a:r>
          </a:p>
          <a:p>
            <a:pPr marL="334644" lvl="1">
              <a:lnSpc>
                <a:spcPts val="4029"/>
              </a:lnSpc>
            </a:pPr>
            <a:endParaRPr lang="vi-VN" sz="3000" dirty="0">
              <a:solidFill>
                <a:srgbClr val="FFFFFF"/>
              </a:solidFill>
              <a:latin typeface="Play"/>
            </a:endParaRPr>
          </a:p>
          <a:p>
            <a:pPr marL="669288" lvl="1" indent="-334644">
              <a:lnSpc>
                <a:spcPts val="4029"/>
              </a:lnSpc>
              <a:buFont typeface="Arial"/>
              <a:buChar char="•"/>
            </a:pPr>
            <a:endParaRPr lang="en-US" sz="3000" dirty="0">
              <a:solidFill>
                <a:srgbClr val="FFFFFF"/>
              </a:solidFill>
              <a:latin typeface="Play"/>
            </a:endParaRPr>
          </a:p>
        </p:txBody>
      </p:sp>
      <p:sp>
        <p:nvSpPr>
          <p:cNvPr id="42" name="Freeform 23">
            <a:extLst>
              <a:ext uri="{FF2B5EF4-FFF2-40B4-BE49-F238E27FC236}">
                <a16:creationId xmlns:a16="http://schemas.microsoft.com/office/drawing/2014/main" id="{6C060C04-78C7-96C6-7F40-4D7753BC308F}"/>
              </a:ext>
            </a:extLst>
          </p:cNvPr>
          <p:cNvSpPr/>
          <p:nvPr/>
        </p:nvSpPr>
        <p:spPr>
          <a:xfrm>
            <a:off x="15065815" y="-500669"/>
            <a:ext cx="4395027" cy="2013721"/>
          </a:xfrm>
          <a:custGeom>
            <a:avLst/>
            <a:gdLst/>
            <a:ahLst/>
            <a:cxnLst/>
            <a:rect l="l" t="t" r="r" b="b"/>
            <a:pathLst>
              <a:path w="4395027" h="2013721">
                <a:moveTo>
                  <a:pt x="0" y="0"/>
                </a:moveTo>
                <a:lnTo>
                  <a:pt x="4395027" y="0"/>
                </a:lnTo>
                <a:lnTo>
                  <a:pt x="4395027" y="2013721"/>
                </a:lnTo>
                <a:lnTo>
                  <a:pt x="0" y="201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22">
            <a:extLst>
              <a:ext uri="{FF2B5EF4-FFF2-40B4-BE49-F238E27FC236}">
                <a16:creationId xmlns:a16="http://schemas.microsoft.com/office/drawing/2014/main" id="{60214440-5949-1F4E-BD7D-19BBA566897A}"/>
              </a:ext>
            </a:extLst>
          </p:cNvPr>
          <p:cNvSpPr/>
          <p:nvPr/>
        </p:nvSpPr>
        <p:spPr>
          <a:xfrm>
            <a:off x="17084714" y="1854337"/>
            <a:ext cx="780413" cy="851641"/>
          </a:xfrm>
          <a:custGeom>
            <a:avLst/>
            <a:gdLst/>
            <a:ahLst/>
            <a:cxnLst/>
            <a:rect l="l" t="t" r="r" b="b"/>
            <a:pathLst>
              <a:path w="780413" h="851641">
                <a:moveTo>
                  <a:pt x="0" y="0"/>
                </a:moveTo>
                <a:lnTo>
                  <a:pt x="780413" y="0"/>
                </a:lnTo>
                <a:lnTo>
                  <a:pt x="780413" y="851642"/>
                </a:lnTo>
                <a:lnTo>
                  <a:pt x="0" y="851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21">
            <a:extLst>
              <a:ext uri="{FF2B5EF4-FFF2-40B4-BE49-F238E27FC236}">
                <a16:creationId xmlns:a16="http://schemas.microsoft.com/office/drawing/2014/main" id="{C087ADBB-BAC3-ABFE-A25E-F1785CBD8462}"/>
              </a:ext>
            </a:extLst>
          </p:cNvPr>
          <p:cNvSpPr/>
          <p:nvPr/>
        </p:nvSpPr>
        <p:spPr>
          <a:xfrm rot="505722">
            <a:off x="13701814" y="492845"/>
            <a:ext cx="962819" cy="542680"/>
          </a:xfrm>
          <a:custGeom>
            <a:avLst/>
            <a:gdLst/>
            <a:ahLst/>
            <a:cxnLst/>
            <a:rect l="l" t="t" r="r" b="b"/>
            <a:pathLst>
              <a:path w="962819" h="542680">
                <a:moveTo>
                  <a:pt x="0" y="0"/>
                </a:moveTo>
                <a:lnTo>
                  <a:pt x="962819" y="0"/>
                </a:lnTo>
                <a:lnTo>
                  <a:pt x="962819" y="542680"/>
                </a:lnTo>
                <a:lnTo>
                  <a:pt x="0" y="5426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3992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0356" y="-157697"/>
            <a:ext cx="5984294" cy="1501792"/>
            <a:chOff x="0" y="-85725"/>
            <a:chExt cx="3674095" cy="922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4095" cy="836310"/>
            </a:xfrm>
            <a:custGeom>
              <a:avLst/>
              <a:gdLst/>
              <a:ahLst/>
              <a:cxnLst/>
              <a:rect l="l" t="t" r="r" b="b"/>
              <a:pathLst>
                <a:path w="3674095" h="836310">
                  <a:moveTo>
                    <a:pt x="3674095" y="418155"/>
                  </a:moveTo>
                  <a:lnTo>
                    <a:pt x="3470895" y="836310"/>
                  </a:lnTo>
                  <a:lnTo>
                    <a:pt x="203200" y="836310"/>
                  </a:lnTo>
                  <a:lnTo>
                    <a:pt x="0" y="418155"/>
                  </a:lnTo>
                  <a:lnTo>
                    <a:pt x="203200" y="0"/>
                  </a:lnTo>
                  <a:lnTo>
                    <a:pt x="3470895" y="0"/>
                  </a:lnTo>
                  <a:lnTo>
                    <a:pt x="3674095" y="418155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85725"/>
              <a:ext cx="326387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App Mobile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3478" y="3106732"/>
            <a:ext cx="832976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1028700" y="1684788"/>
            <a:ext cx="5439225" cy="5825403"/>
            <a:chOff x="0" y="0"/>
            <a:chExt cx="7252300" cy="77672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83412" cy="7740916"/>
            </a:xfrm>
            <a:custGeom>
              <a:avLst/>
              <a:gdLst/>
              <a:ahLst/>
              <a:cxnLst/>
              <a:rect l="l" t="t" r="r" b="b"/>
              <a:pathLst>
                <a:path w="3483412" h="7740916">
                  <a:moveTo>
                    <a:pt x="0" y="0"/>
                  </a:moveTo>
                  <a:lnTo>
                    <a:pt x="3483412" y="0"/>
                  </a:lnTo>
                  <a:lnTo>
                    <a:pt x="3483412" y="7740916"/>
                  </a:lnTo>
                  <a:lnTo>
                    <a:pt x="0" y="7740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768888" y="26289"/>
              <a:ext cx="3483412" cy="7740916"/>
            </a:xfrm>
            <a:custGeom>
              <a:avLst/>
              <a:gdLst/>
              <a:ahLst/>
              <a:cxnLst/>
              <a:rect l="l" t="t" r="r" b="b"/>
              <a:pathLst>
                <a:path w="3483412" h="7740916">
                  <a:moveTo>
                    <a:pt x="0" y="0"/>
                  </a:moveTo>
                  <a:lnTo>
                    <a:pt x="3483412" y="0"/>
                  </a:lnTo>
                  <a:lnTo>
                    <a:pt x="3483412" y="7740915"/>
                  </a:lnTo>
                  <a:lnTo>
                    <a:pt x="0" y="7740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6739551" y="4299314"/>
            <a:ext cx="2859807" cy="1433478"/>
          </a:xfrm>
          <a:custGeom>
            <a:avLst/>
            <a:gdLst/>
            <a:ahLst/>
            <a:cxnLst/>
            <a:rect l="l" t="t" r="r" b="b"/>
            <a:pathLst>
              <a:path w="2859807" h="1433478">
                <a:moveTo>
                  <a:pt x="0" y="0"/>
                </a:moveTo>
                <a:lnTo>
                  <a:pt x="2859807" y="0"/>
                </a:lnTo>
                <a:lnTo>
                  <a:pt x="2859807" y="1433478"/>
                </a:lnTo>
                <a:lnTo>
                  <a:pt x="0" y="1433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951056" y="0"/>
            <a:ext cx="4393457" cy="839228"/>
            <a:chOff x="0" y="0"/>
            <a:chExt cx="1157124" cy="221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68234" y="-189472"/>
            <a:ext cx="2664422" cy="1218172"/>
            <a:chOff x="0" y="0"/>
            <a:chExt cx="483446" cy="2210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078643" y="-189472"/>
            <a:ext cx="2664422" cy="1218172"/>
            <a:chOff x="0" y="0"/>
            <a:chExt cx="483446" cy="2210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232488" y="7314364"/>
            <a:ext cx="3055512" cy="3129040"/>
          </a:xfrm>
          <a:custGeom>
            <a:avLst/>
            <a:gdLst/>
            <a:ahLst/>
            <a:cxnLst/>
            <a:rect l="l" t="t" r="r" b="b"/>
            <a:pathLst>
              <a:path w="3055512" h="3129040">
                <a:moveTo>
                  <a:pt x="0" y="0"/>
                </a:moveTo>
                <a:lnTo>
                  <a:pt x="3055512" y="0"/>
                </a:lnTo>
                <a:lnTo>
                  <a:pt x="3055512" y="3129040"/>
                </a:lnTo>
                <a:lnTo>
                  <a:pt x="0" y="3129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875583" y="1366256"/>
            <a:ext cx="7838948" cy="6247932"/>
          </a:xfrm>
          <a:custGeom>
            <a:avLst/>
            <a:gdLst/>
            <a:ahLst/>
            <a:cxnLst/>
            <a:rect l="l" t="t" r="r" b="b"/>
            <a:pathLst>
              <a:path w="7838948" h="6247932">
                <a:moveTo>
                  <a:pt x="0" y="0"/>
                </a:moveTo>
                <a:lnTo>
                  <a:pt x="7838948" y="0"/>
                </a:lnTo>
                <a:lnTo>
                  <a:pt x="7838948" y="6247932"/>
                </a:lnTo>
                <a:lnTo>
                  <a:pt x="0" y="6247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39521" y="0"/>
            <a:ext cx="4945072" cy="1372708"/>
            <a:chOff x="0" y="0"/>
            <a:chExt cx="6593429" cy="183027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6593429" cy="113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96"/>
                </a:lnSpc>
              </a:pPr>
              <a:r>
                <a:rPr lang="en-US" sz="5580" spc="-55">
                  <a:solidFill>
                    <a:srgbClr val="FFFFFF"/>
                  </a:solidFill>
                  <a:latin typeface="Muli Bold Bold"/>
                </a:rPr>
                <a:t>Kết quả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38061"/>
              <a:ext cx="5136577" cy="399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78715" y="7973805"/>
            <a:ext cx="5939195" cy="56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  <a:spcBef>
                <a:spcPct val="0"/>
              </a:spcBef>
            </a:pPr>
            <a:r>
              <a:rPr lang="en-US" sz="3414">
                <a:solidFill>
                  <a:srgbClr val="FFFFFF"/>
                </a:solidFill>
                <a:latin typeface="Play"/>
              </a:rPr>
              <a:t>Giao diện đăng nhập &amp; đăng ký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50710" y="8093592"/>
            <a:ext cx="3062049" cy="56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  <a:spcBef>
                <a:spcPct val="0"/>
              </a:spcBef>
            </a:pPr>
            <a:r>
              <a:rPr lang="en-US" sz="3414">
                <a:solidFill>
                  <a:srgbClr val="FFFFFF"/>
                </a:solidFill>
                <a:latin typeface="Play"/>
              </a:rPr>
              <a:t>Giao diện chính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40166" y="3733072"/>
            <a:ext cx="2103834" cy="56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  <a:spcBef>
                <a:spcPct val="0"/>
              </a:spcBef>
            </a:pPr>
            <a:r>
              <a:rPr lang="en-US" sz="3414">
                <a:solidFill>
                  <a:srgbClr val="FFFFFF"/>
                </a:solidFill>
                <a:latin typeface="Play"/>
              </a:rPr>
              <a:t>Đăng nhập</a:t>
            </a:r>
          </a:p>
        </p:txBody>
      </p:sp>
      <p:sp>
        <p:nvSpPr>
          <p:cNvPr id="27" name="AutoShape 27"/>
          <p:cNvSpPr/>
          <p:nvPr/>
        </p:nvSpPr>
        <p:spPr>
          <a:xfrm flipH="1" flipV="1">
            <a:off x="139582" y="1042987"/>
            <a:ext cx="3380053" cy="14288"/>
          </a:xfrm>
          <a:prstGeom prst="line">
            <a:avLst/>
          </a:prstGeom>
          <a:ln w="47625" cap="flat">
            <a:solidFill>
              <a:srgbClr val="FFFFFF"/>
            </a:solidFill>
            <a:prstDash val="sysDash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8140" y="1494522"/>
            <a:ext cx="2722625" cy="5821711"/>
          </a:xfrm>
          <a:custGeom>
            <a:avLst/>
            <a:gdLst/>
            <a:ahLst/>
            <a:cxnLst/>
            <a:rect l="l" t="t" r="r" b="b"/>
            <a:pathLst>
              <a:path w="2722625" h="5821711">
                <a:moveTo>
                  <a:pt x="0" y="0"/>
                </a:moveTo>
                <a:lnTo>
                  <a:pt x="2722625" y="0"/>
                </a:lnTo>
                <a:lnTo>
                  <a:pt x="2722625" y="5821711"/>
                </a:lnTo>
                <a:lnTo>
                  <a:pt x="0" y="5821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24440" y="1663746"/>
            <a:ext cx="2635232" cy="5821711"/>
          </a:xfrm>
          <a:custGeom>
            <a:avLst/>
            <a:gdLst/>
            <a:ahLst/>
            <a:cxnLst/>
            <a:rect l="l" t="t" r="r" b="b"/>
            <a:pathLst>
              <a:path w="2635232" h="5821711">
                <a:moveTo>
                  <a:pt x="0" y="0"/>
                </a:moveTo>
                <a:lnTo>
                  <a:pt x="2635232" y="0"/>
                </a:lnTo>
                <a:lnTo>
                  <a:pt x="2635232" y="5821711"/>
                </a:lnTo>
                <a:lnTo>
                  <a:pt x="0" y="5821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396434" y="-83470"/>
            <a:ext cx="5984294" cy="1501792"/>
            <a:chOff x="0" y="-85725"/>
            <a:chExt cx="3674095" cy="922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74095" cy="836310"/>
            </a:xfrm>
            <a:custGeom>
              <a:avLst/>
              <a:gdLst/>
              <a:ahLst/>
              <a:cxnLst/>
              <a:rect l="l" t="t" r="r" b="b"/>
              <a:pathLst>
                <a:path w="3674095" h="836310">
                  <a:moveTo>
                    <a:pt x="3674095" y="418155"/>
                  </a:moveTo>
                  <a:lnTo>
                    <a:pt x="3470895" y="836310"/>
                  </a:lnTo>
                  <a:lnTo>
                    <a:pt x="203200" y="836310"/>
                  </a:lnTo>
                  <a:lnTo>
                    <a:pt x="0" y="418155"/>
                  </a:lnTo>
                  <a:lnTo>
                    <a:pt x="203200" y="0"/>
                  </a:lnTo>
                  <a:lnTo>
                    <a:pt x="3470895" y="0"/>
                  </a:lnTo>
                  <a:lnTo>
                    <a:pt x="3674095" y="418155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85725"/>
              <a:ext cx="3122211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App Mobile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2995773" y="1372708"/>
            <a:ext cx="2712177" cy="5902363"/>
          </a:xfrm>
          <a:custGeom>
            <a:avLst/>
            <a:gdLst/>
            <a:ahLst/>
            <a:cxnLst/>
            <a:rect l="l" t="t" r="r" b="b"/>
            <a:pathLst>
              <a:path w="2712177" h="5902363">
                <a:moveTo>
                  <a:pt x="0" y="0"/>
                </a:moveTo>
                <a:lnTo>
                  <a:pt x="2712177" y="0"/>
                </a:lnTo>
                <a:lnTo>
                  <a:pt x="2712177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5670" y="1494522"/>
            <a:ext cx="965400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endParaRPr/>
          </a:p>
        </p:txBody>
      </p:sp>
      <p:grpSp>
        <p:nvGrpSpPr>
          <p:cNvPr id="9" name="Group 9"/>
          <p:cNvGrpSpPr/>
          <p:nvPr/>
        </p:nvGrpSpPr>
        <p:grpSpPr>
          <a:xfrm>
            <a:off x="1750780" y="7382908"/>
            <a:ext cx="3481891" cy="1585046"/>
            <a:chOff x="0" y="0"/>
            <a:chExt cx="4642521" cy="211339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4642521" cy="88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35"/>
                </a:lnSpc>
                <a:spcBef>
                  <a:spcPct val="0"/>
                </a:spcBef>
              </a:pPr>
              <a:r>
                <a:rPr lang="en-US" sz="3953">
                  <a:solidFill>
                    <a:srgbClr val="FFFFFF"/>
                  </a:solidFill>
                  <a:latin typeface="Play"/>
                </a:rPr>
                <a:t>Lịch sử cháy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77685"/>
              <a:ext cx="4642521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FFF"/>
                  </a:solidFill>
                  <a:latin typeface="Play"/>
                </a:rPr>
                <a:t>Lưu ảnh cháy từ picam với thời gian thực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08083" y="7566109"/>
            <a:ext cx="4467944" cy="1585046"/>
            <a:chOff x="0" y="0"/>
            <a:chExt cx="5957259" cy="2113395"/>
          </a:xfrm>
        </p:grpSpPr>
        <p:sp>
          <p:nvSpPr>
            <p:cNvPr id="13" name="TextBox 13"/>
            <p:cNvSpPr txBox="1"/>
            <p:nvPr/>
          </p:nvSpPr>
          <p:spPr>
            <a:xfrm>
              <a:off x="536828" y="877685"/>
              <a:ext cx="4642521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FFF"/>
                  </a:solidFill>
                  <a:latin typeface="Play"/>
                </a:rPr>
                <a:t>Thông tin tài khoản đăng nhập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5957259" cy="88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35"/>
                </a:lnSpc>
                <a:spcBef>
                  <a:spcPct val="0"/>
                </a:spcBef>
              </a:pPr>
              <a:r>
                <a:rPr lang="en-US" sz="3953">
                  <a:solidFill>
                    <a:srgbClr val="FFFFFF"/>
                  </a:solidFill>
                  <a:latin typeface="Play"/>
                </a:rPr>
                <a:t>Thông tin tài khoản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82788" y="7299175"/>
            <a:ext cx="4738146" cy="1959125"/>
            <a:chOff x="0" y="0"/>
            <a:chExt cx="6317528" cy="26121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41457"/>
              <a:ext cx="6317528" cy="187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FFF"/>
                  </a:solidFill>
                  <a:latin typeface="Play"/>
                </a:rPr>
                <a:t>Khi cháy được nhận diện từ AI hoặc cảm biến, 1 thông báo sẽ được truyền về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03121" y="-85725"/>
              <a:ext cx="5121663" cy="88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35"/>
                </a:lnSpc>
                <a:spcBef>
                  <a:spcPct val="0"/>
                </a:spcBef>
              </a:pPr>
              <a:r>
                <a:rPr lang="en-US" sz="3953">
                  <a:solidFill>
                    <a:srgbClr val="FFFFFF"/>
                  </a:solidFill>
                  <a:latin typeface="Play"/>
                </a:rPr>
                <a:t>Thông báo cháy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521" y="0"/>
            <a:ext cx="4945072" cy="1372708"/>
            <a:chOff x="0" y="0"/>
            <a:chExt cx="6593429" cy="183027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6593429" cy="113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96"/>
                </a:lnSpc>
              </a:pPr>
              <a:r>
                <a:rPr lang="en-US" sz="5580" spc="-55">
                  <a:solidFill>
                    <a:srgbClr val="FFFFFF"/>
                  </a:solidFill>
                  <a:latin typeface="Muli Bold Bold"/>
                </a:rPr>
                <a:t>Kết quả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38061"/>
              <a:ext cx="5136577" cy="399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3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505722">
            <a:off x="13611131" y="210042"/>
            <a:ext cx="962819" cy="542680"/>
          </a:xfrm>
          <a:custGeom>
            <a:avLst/>
            <a:gdLst/>
            <a:ahLst/>
            <a:cxnLst/>
            <a:rect l="l" t="t" r="r" b="b"/>
            <a:pathLst>
              <a:path w="962819" h="542680">
                <a:moveTo>
                  <a:pt x="0" y="0"/>
                </a:moveTo>
                <a:lnTo>
                  <a:pt x="962819" y="0"/>
                </a:lnTo>
                <a:lnTo>
                  <a:pt x="962819" y="542680"/>
                </a:lnTo>
                <a:lnTo>
                  <a:pt x="0" y="5426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084714" y="1854337"/>
            <a:ext cx="780413" cy="851641"/>
          </a:xfrm>
          <a:custGeom>
            <a:avLst/>
            <a:gdLst/>
            <a:ahLst/>
            <a:cxnLst/>
            <a:rect l="l" t="t" r="r" b="b"/>
            <a:pathLst>
              <a:path w="780413" h="851641">
                <a:moveTo>
                  <a:pt x="0" y="0"/>
                </a:moveTo>
                <a:lnTo>
                  <a:pt x="780413" y="0"/>
                </a:lnTo>
                <a:lnTo>
                  <a:pt x="780413" y="851642"/>
                </a:lnTo>
                <a:lnTo>
                  <a:pt x="0" y="851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124505" y="-713506"/>
            <a:ext cx="4395027" cy="2013721"/>
          </a:xfrm>
          <a:custGeom>
            <a:avLst/>
            <a:gdLst/>
            <a:ahLst/>
            <a:cxnLst/>
            <a:rect l="l" t="t" r="r" b="b"/>
            <a:pathLst>
              <a:path w="4395027" h="2013721">
                <a:moveTo>
                  <a:pt x="0" y="0"/>
                </a:moveTo>
                <a:lnTo>
                  <a:pt x="4395027" y="0"/>
                </a:lnTo>
                <a:lnTo>
                  <a:pt x="4395027" y="2013721"/>
                </a:lnTo>
                <a:lnTo>
                  <a:pt x="0" y="2013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H="1" flipV="1">
            <a:off x="139582" y="1042987"/>
            <a:ext cx="3380053" cy="14288"/>
          </a:xfrm>
          <a:prstGeom prst="line">
            <a:avLst/>
          </a:prstGeom>
          <a:ln w="47625" cap="flat">
            <a:solidFill>
              <a:srgbClr val="FFFFFF"/>
            </a:solidFill>
            <a:prstDash val="sysDash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84593" y="207991"/>
            <a:ext cx="7505424" cy="1501792"/>
            <a:chOff x="0" y="-85725"/>
            <a:chExt cx="4608003" cy="922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8003" cy="836310"/>
            </a:xfrm>
            <a:custGeom>
              <a:avLst/>
              <a:gdLst/>
              <a:ahLst/>
              <a:cxnLst/>
              <a:rect l="l" t="t" r="r" b="b"/>
              <a:pathLst>
                <a:path w="4608003" h="836310">
                  <a:moveTo>
                    <a:pt x="4608003" y="418155"/>
                  </a:moveTo>
                  <a:lnTo>
                    <a:pt x="4404803" y="836310"/>
                  </a:lnTo>
                  <a:lnTo>
                    <a:pt x="203200" y="836310"/>
                  </a:lnTo>
                  <a:lnTo>
                    <a:pt x="0" y="418155"/>
                  </a:lnTo>
                  <a:lnTo>
                    <a:pt x="203200" y="0"/>
                  </a:lnTo>
                  <a:lnTo>
                    <a:pt x="4404803" y="0"/>
                  </a:lnTo>
                  <a:lnTo>
                    <a:pt x="4608003" y="418155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85725"/>
              <a:ext cx="4342905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Mô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hình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nhận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diện</a:t>
              </a:r>
              <a:r>
                <a:rPr lang="en-US" sz="4799" dirty="0">
                  <a:solidFill>
                    <a:srgbClr val="FFFFFF"/>
                  </a:solidFill>
                  <a:latin typeface="Open Sans Light Bold"/>
                </a:rPr>
                <a:t> </a:t>
              </a:r>
              <a:r>
                <a:rPr lang="en-US" sz="4799" dirty="0" err="1">
                  <a:solidFill>
                    <a:srgbClr val="FFFFFF"/>
                  </a:solidFill>
                  <a:latin typeface="Open Sans Light Bold"/>
                </a:rPr>
                <a:t>lửa</a:t>
              </a:r>
              <a:endParaRPr lang="en-US" sz="4799" dirty="0">
                <a:solidFill>
                  <a:srgbClr val="FFFFFF"/>
                </a:solidFill>
                <a:latin typeface="Open Sans Light Bold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6644015" y="4135541"/>
            <a:ext cx="11013734" cy="804374"/>
          </a:xfrm>
          <a:custGeom>
            <a:avLst/>
            <a:gdLst/>
            <a:ahLst/>
            <a:cxnLst/>
            <a:rect l="l" t="t" r="r" b="b"/>
            <a:pathLst>
              <a:path w="11013734" h="804374">
                <a:moveTo>
                  <a:pt x="0" y="0"/>
                </a:moveTo>
                <a:lnTo>
                  <a:pt x="11013735" y="0"/>
                </a:lnTo>
                <a:lnTo>
                  <a:pt x="11013735" y="804374"/>
                </a:lnTo>
                <a:lnTo>
                  <a:pt x="0" y="804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9521" y="0"/>
            <a:ext cx="4945072" cy="1372708"/>
            <a:chOff x="0" y="0"/>
            <a:chExt cx="6593429" cy="1830278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6593429" cy="113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96"/>
                </a:lnSpc>
              </a:pPr>
              <a:r>
                <a:rPr lang="en-US" sz="5580" spc="-55">
                  <a:solidFill>
                    <a:srgbClr val="FFFFFF"/>
                  </a:solidFill>
                  <a:latin typeface="Muli Bold Bold"/>
                </a:rPr>
                <a:t>Kết quả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38061"/>
              <a:ext cx="5136577" cy="399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0106" y="3388862"/>
            <a:ext cx="6307236" cy="1967964"/>
            <a:chOff x="0" y="0"/>
            <a:chExt cx="8409648" cy="26239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8409648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>
                  <a:solidFill>
                    <a:srgbClr val="FFFFFF"/>
                  </a:solidFill>
                  <a:latin typeface="Play"/>
                </a:rPr>
                <a:t>Mô tả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75312"/>
              <a:ext cx="655149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Play"/>
                </a:rPr>
                <a:t>Các thông số quan trọng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44015" y="2167577"/>
            <a:ext cx="10105805" cy="1722203"/>
            <a:chOff x="0" y="0"/>
            <a:chExt cx="13474407" cy="2296270"/>
          </a:xfrm>
        </p:grpSpPr>
        <p:sp>
          <p:nvSpPr>
            <p:cNvPr id="13" name="TextBox 13"/>
            <p:cNvSpPr txBox="1"/>
            <p:nvPr/>
          </p:nvSpPr>
          <p:spPr>
            <a:xfrm>
              <a:off x="90771" y="-9525"/>
              <a:ext cx="13383636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</a:pPr>
              <a:r>
                <a:rPr lang="en-US" sz="3399" dirty="0">
                  <a:solidFill>
                    <a:srgbClr val="FFFFFF"/>
                  </a:solidFill>
                  <a:latin typeface="Play"/>
                </a:rPr>
                <a:t>TỆP DỮ LIỆU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7003"/>
              <a:ext cx="13383636" cy="1331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8" lvl="1" indent="-334644">
                <a:lnSpc>
                  <a:spcPts val="4029"/>
                </a:lnSpc>
                <a:buFont typeface="Arial"/>
                <a:buChar char="•"/>
              </a:pP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Dataset : 5000 images + labels </a:t>
              </a:r>
            </a:p>
            <a:p>
              <a:pPr marL="669288" lvl="1" indent="-334644">
                <a:lnSpc>
                  <a:spcPts val="4029"/>
                </a:lnSpc>
                <a:buFont typeface="Arial"/>
                <a:buChar char="•"/>
              </a:pP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Phân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chia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dữ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liệu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: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44015" y="5504676"/>
            <a:ext cx="10911705" cy="2227028"/>
            <a:chOff x="0" y="0"/>
            <a:chExt cx="14548940" cy="2969370"/>
          </a:xfrm>
        </p:grpSpPr>
        <p:sp>
          <p:nvSpPr>
            <p:cNvPr id="16" name="TextBox 16"/>
            <p:cNvSpPr txBox="1"/>
            <p:nvPr/>
          </p:nvSpPr>
          <p:spPr>
            <a:xfrm>
              <a:off x="98010" y="-9525"/>
              <a:ext cx="1445093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79"/>
                </a:lnSpc>
              </a:pPr>
              <a:r>
                <a:rPr lang="en-US" sz="3399" dirty="0">
                  <a:solidFill>
                    <a:srgbClr val="FFFFFF"/>
                  </a:solidFill>
                  <a:latin typeface="Play"/>
                </a:rPr>
                <a:t>HUẤN LUYỆN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7003"/>
              <a:ext cx="14450930" cy="2004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8" lvl="1" indent="-334644">
                <a:lnSpc>
                  <a:spcPts val="4029"/>
                </a:lnSpc>
                <a:buFont typeface="Arial"/>
                <a:buChar char="•"/>
              </a:pP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Thử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nghiệm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với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các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models: CNN, RNN, Transformer...</a:t>
              </a:r>
            </a:p>
            <a:p>
              <a:pPr marL="669288" lvl="1" indent="-334644">
                <a:lnSpc>
                  <a:spcPts val="4029"/>
                </a:lnSpc>
                <a:buFont typeface="Arial"/>
                <a:buChar char="•"/>
              </a:pP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Tìm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hiểu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về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các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mô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hình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nhận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diện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 Yolov7, </a:t>
              </a:r>
              <a:r>
                <a:rPr lang="en-US" sz="3099" dirty="0" err="1">
                  <a:solidFill>
                    <a:srgbClr val="FFFFFF"/>
                  </a:solidFill>
                  <a:latin typeface="Play"/>
                </a:rPr>
                <a:t>tensorflow</a:t>
              </a:r>
              <a:r>
                <a:rPr lang="en-US" sz="3099" dirty="0">
                  <a:solidFill>
                    <a:srgbClr val="FFFFFF"/>
                  </a:solidFill>
                  <a:latin typeface="Play"/>
                </a:rPr>
                <a:t>...</a:t>
              </a:r>
            </a:p>
            <a:p>
              <a:pPr>
                <a:lnSpc>
                  <a:spcPts val="4029"/>
                </a:lnSpc>
              </a:pPr>
              <a:endParaRPr lang="en-US" sz="3099" dirty="0">
                <a:solidFill>
                  <a:srgbClr val="FFFFFF"/>
                </a:solidFill>
                <a:latin typeface="Play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856120" y="7665029"/>
            <a:ext cx="8589526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lay"/>
              </a:rPr>
              <a:t>Sử dụng model CNN với các tệp cấu hình huấn luyện từ tensorflow</a:t>
            </a:r>
          </a:p>
        </p:txBody>
      </p:sp>
      <p:sp>
        <p:nvSpPr>
          <p:cNvPr id="19" name="Freeform 19"/>
          <p:cNvSpPr/>
          <p:nvPr/>
        </p:nvSpPr>
        <p:spPr>
          <a:xfrm>
            <a:off x="6264516" y="7731704"/>
            <a:ext cx="1591023" cy="481284"/>
          </a:xfrm>
          <a:custGeom>
            <a:avLst/>
            <a:gdLst/>
            <a:ahLst/>
            <a:cxnLst/>
            <a:rect l="l" t="t" r="r" b="b"/>
            <a:pathLst>
              <a:path w="1591023" h="481284">
                <a:moveTo>
                  <a:pt x="0" y="0"/>
                </a:moveTo>
                <a:lnTo>
                  <a:pt x="1591022" y="0"/>
                </a:lnTo>
                <a:lnTo>
                  <a:pt x="1591022" y="481284"/>
                </a:lnTo>
                <a:lnTo>
                  <a:pt x="0" y="4812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-731982" y="9447772"/>
            <a:ext cx="4393457" cy="839228"/>
            <a:chOff x="0" y="0"/>
            <a:chExt cx="1157124" cy="2210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85195" y="9258300"/>
            <a:ext cx="2664422" cy="1218172"/>
            <a:chOff x="0" y="0"/>
            <a:chExt cx="483446" cy="22103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395605" y="9258300"/>
            <a:ext cx="2664422" cy="1218172"/>
            <a:chOff x="0" y="0"/>
            <a:chExt cx="483446" cy="22103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H="1" flipV="1">
            <a:off x="139582" y="1042987"/>
            <a:ext cx="3380053" cy="14288"/>
          </a:xfrm>
          <a:prstGeom prst="line">
            <a:avLst/>
          </a:prstGeom>
          <a:ln w="47625" cap="flat">
            <a:solidFill>
              <a:srgbClr val="FFFFFF"/>
            </a:solidFill>
            <a:prstDash val="sysDash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764</Words>
  <Application>Microsoft Office PowerPoint</Application>
  <PresentationFormat>Custom</PresentationFormat>
  <Paragraphs>108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Play</vt:lpstr>
      <vt:lpstr>Muli Bold</vt:lpstr>
      <vt:lpstr>Arial</vt:lpstr>
      <vt:lpstr>League Spartan</vt:lpstr>
      <vt:lpstr>Play Bold</vt:lpstr>
      <vt:lpstr>Calibri</vt:lpstr>
      <vt:lpstr>Muli Bold Bold</vt:lpstr>
      <vt:lpstr>Muli Extra Light</vt:lpstr>
      <vt:lpstr>Open Sans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PBL5</dc:title>
  <dc:creator>Nguyễn Thái</dc:creator>
  <cp:lastModifiedBy>Nguyễn Đắc Thái</cp:lastModifiedBy>
  <cp:revision>8</cp:revision>
  <dcterms:created xsi:type="dcterms:W3CDTF">2006-08-16T00:00:00Z</dcterms:created>
  <dcterms:modified xsi:type="dcterms:W3CDTF">2023-06-09T18:34:23Z</dcterms:modified>
  <dc:identifier>DAFi5kThjdM</dc:identifier>
</cp:coreProperties>
</file>